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37"/>
  </p:notesMasterIdLst>
  <p:sldIdLst>
    <p:sldId id="256" r:id="rId5"/>
    <p:sldId id="444" r:id="rId6"/>
    <p:sldId id="441" r:id="rId7"/>
    <p:sldId id="442" r:id="rId8"/>
    <p:sldId id="435" r:id="rId9"/>
    <p:sldId id="300" r:id="rId10"/>
    <p:sldId id="303" r:id="rId11"/>
    <p:sldId id="306" r:id="rId12"/>
    <p:sldId id="340" r:id="rId13"/>
    <p:sldId id="447" r:id="rId14"/>
    <p:sldId id="308" r:id="rId15"/>
    <p:sldId id="368" r:id="rId16"/>
    <p:sldId id="310" r:id="rId17"/>
    <p:sldId id="350" r:id="rId18"/>
    <p:sldId id="349" r:id="rId19"/>
    <p:sldId id="446" r:id="rId20"/>
    <p:sldId id="448" r:id="rId21"/>
    <p:sldId id="317" r:id="rId22"/>
    <p:sldId id="351" r:id="rId23"/>
    <p:sldId id="330" r:id="rId24"/>
    <p:sldId id="331" r:id="rId25"/>
    <p:sldId id="325" r:id="rId26"/>
    <p:sldId id="434" r:id="rId27"/>
    <p:sldId id="268" r:id="rId28"/>
    <p:sldId id="267" r:id="rId29"/>
    <p:sldId id="263" r:id="rId30"/>
    <p:sldId id="440" r:id="rId31"/>
    <p:sldId id="449" r:id="rId32"/>
    <p:sldId id="427" r:id="rId33"/>
    <p:sldId id="429" r:id="rId34"/>
    <p:sldId id="431" r:id="rId35"/>
    <p:sldId id="4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444"/>
            <p14:sldId id="441"/>
            <p14:sldId id="442"/>
            <p14:sldId id="435"/>
            <p14:sldId id="300"/>
          </p14:sldIdLst>
        </p14:section>
        <p14:section name="Untitled Section" id="{2BE8C0B0-CD57-493F-A108-8702C42E81B9}">
          <p14:sldIdLst>
            <p14:sldId id="303"/>
            <p14:sldId id="306"/>
            <p14:sldId id="340"/>
            <p14:sldId id="447"/>
          </p14:sldIdLst>
        </p14:section>
        <p14:section name="Untitled Section" id="{0CF2A6AD-360E-47FB-8ECD-F1C6673DB12B}">
          <p14:sldIdLst>
            <p14:sldId id="308"/>
            <p14:sldId id="368"/>
            <p14:sldId id="310"/>
          </p14:sldIdLst>
        </p14:section>
        <p14:section name="Untitled Section" id="{D51CC400-5DF8-4A6C-ADC1-A87CE5CA3973}">
          <p14:sldIdLst>
            <p14:sldId id="350"/>
          </p14:sldIdLst>
        </p14:section>
        <p14:section name="Untitled Section" id="{0206B3E8-1DBC-4C0D-82BA-4739B977B209}">
          <p14:sldIdLst>
            <p14:sldId id="349"/>
            <p14:sldId id="446"/>
            <p14:sldId id="448"/>
          </p14:sldIdLst>
        </p14:section>
        <p14:section name="Untitled Section" id="{E420C153-046F-4F9A-A67B-F9DFDB384FD5}">
          <p14:sldIdLst>
            <p14:sldId id="317"/>
          </p14:sldIdLst>
        </p14:section>
        <p14:section name="Untitled Section" id="{1EAE97E2-206D-4D7F-A763-B7C26C7DB8B4}">
          <p14:sldIdLst>
            <p14:sldId id="351"/>
            <p14:sldId id="330"/>
            <p14:sldId id="331"/>
            <p14:sldId id="325"/>
            <p14:sldId id="434"/>
          </p14:sldIdLst>
        </p14:section>
        <p14:section name="Untitled Section" id="{42ADF8C5-8C5C-40B2-AF2C-9C67A4D4E44D}">
          <p14:sldIdLst/>
        </p14:section>
        <p14:section name="Untitled Section" id="{62A832BE-2E97-47BF-87FC-921AA608083D}">
          <p14:sldIdLst>
            <p14:sldId id="268"/>
            <p14:sldId id="267"/>
            <p14:sldId id="263"/>
            <p14:sldId id="440"/>
            <p14:sldId id="449"/>
          </p14:sldIdLst>
        </p14:section>
        <p14:section name="Untitled Section" id="{835FC299-188D-4CE8-BDCC-334E65879594}">
          <p14:sldIdLst>
            <p14:sldId id="427"/>
            <p14:sldId id="429"/>
            <p14:sldId id="431"/>
            <p14:sldId id="4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0" autoAdjust="0"/>
    <p:restoredTop sz="84390" autoAdjust="0"/>
  </p:normalViewPr>
  <p:slideViewPr>
    <p:cSldViewPr snapToGrid="0">
      <p:cViewPr varScale="1">
        <p:scale>
          <a:sx n="97" d="100"/>
          <a:sy n="97" d="100"/>
        </p:scale>
        <p:origin x="570" y="84"/>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260E992E-EC59-4B57-BE99-D8193ED5DB8F}" type="presOf" srcId="{E165F015-84C1-40FE-90EE-6A2F58A3226B}" destId="{5C1EA618-23F5-4250-8643-9EEAEBBAAECC}"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55E193DB-5A81-49CF-992F-37AA96C174C3}" type="presOf" srcId="{BFB397D4-2396-4180-B631-7692F60CBB3B}" destId="{C41F05EE-0767-4167-AB48-90F5166518FE}" srcOrd="1"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787DDFD6-BD41-4E16-BD66-0F9C9A649CEA}" type="presOf" srcId="{EB17A220-2E7F-4195-A32E-60D6A23B81AD}" destId="{53B9ED1B-25B0-42A4-BC16-E11BAD79C262}" srcOrd="1"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9523AC77-D87F-42D2-98A7-A7169AC6F688}" type="presOf" srcId="{ADE7B611-4DA9-482B-AD3E-47D37E0D2E40}" destId="{55371FD5-665B-4201-BD8E-AF69B9DDD1CB}"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8D1A5B9A-DC9B-4CD7-BF20-046910FC3AB1}" type="presOf" srcId="{7B4FDCD2-B788-4824-B975-7FA55B24D4A0}" destId="{3F651334-D96D-4BE1-99EB-8ACEB0730255}"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6E30FEAC-77D9-4939-A63F-E8F937087110}" type="presOf" srcId="{D5C06BE2-0860-4ACA-AD7A-7BB7801D5C2B}" destId="{040FA375-1DAC-451B-9006-6D2AEC512B53}"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F7D2FF63-4D35-40D3-B133-5494021D612C}" type="presOf" srcId="{7F58225B-D8B3-4DCF-9BF0-CE167538D7C0}" destId="{93D0EDE7-733B-4DBD-ACAC-601919483D04}"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2DC19A9-63F7-4D09-A456-67849F882B09}" type="presOf" srcId="{649C8CF8-D35E-4753-8CDB-6EAABB5C1ECF}" destId="{91D82B68-28FE-4CD8-B666-2E1115184573}" srcOrd="1" destOrd="0" presId="urn:microsoft.com/office/officeart/2005/8/layout/orgChart1"/>
    <dgm:cxn modelId="{2A130774-CB57-433F-9466-0B949DC76459}" type="presOf" srcId="{0C2FD135-4B05-4A00-A89C-33E2AB1AD40A}" destId="{8E387308-5884-476C-A86D-2081CBBA7F30}"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1002937D-9B4F-4577-B36D-A306660256C7}" type="presOf" srcId="{2BBDA2E3-500D-4F4E-9D79-96B7EE800291}" destId="{7A7C9D79-9CDD-429F-BCDF-8F5D6271BB35}"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2EF90015-CD2C-4B97-A112-0DE439D73C8B}" type="presOf" srcId="{D6663DCB-8007-4109-9D35-B61FE32F9727}" destId="{1118A947-73BD-4340-B309-5DE78CB30B53}" srcOrd="1"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8CA75076-663B-4D38-90E7-18DB42647AE7}" type="presOf" srcId="{BFB397D4-2396-4180-B631-7692F60CBB3B}" destId="{0165315F-5017-48A8-A4EA-EB23A9CBFD1B}"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01B69CE0-8230-4D57-B8B9-068D6849551A}" type="presOf" srcId="{C51E46C3-E7EE-4A88-AE32-CD9A27520A2D}" destId="{720C10DB-C345-4620-B59F-708994558782}"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94AFC49-A9DE-4C1F-B632-C7BB21C61847}" type="presOf" srcId="{649C8CF8-D35E-4753-8CDB-6EAABB5C1ECF}" destId="{015BFCA0-D7B4-4524-A9FC-58703D254F55}"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53197FA0-723F-489E-BC1A-FB7984FC08C3}" type="presOf" srcId="{BAA803AC-7148-4528-8808-A6F4DBCF1AD9}" destId="{1F24BB10-C223-4313-B27F-B22B096A44BB}"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25/06/2015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Theoretically you could write one app package that would span</a:t>
            </a:r>
            <a:r>
              <a:rPr lang="en-US" baseline="0" dirty="0" smtClean="0"/>
              <a:t> across all of the devices.  Not many use cases but theoretically you could do this…  You can constrain it down to the devices that make sense for your app.  Obviously. </a:t>
            </a:r>
            <a:endParaRPr lang="en-US" baseline="0" dirty="0" smtClean="0"/>
          </a:p>
          <a:p>
            <a:endParaRPr lang="en-US" baseline="0" dirty="0" smtClean="0"/>
          </a:p>
          <a:p>
            <a:r>
              <a:rPr lang="en-US" baseline="0" dirty="0" smtClean="0"/>
              <a:t>But sometimes it’s not enough just to have the UWP methods for your app</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14</a:t>
            </a:fld>
            <a:endParaRPr lang="en-GB"/>
          </a:p>
        </p:txBody>
      </p:sp>
    </p:spTree>
    <p:extLst>
      <p:ext uri="{BB962C8B-B14F-4D97-AF65-F5344CB8AC3E}">
        <p14:creationId xmlns:p14="http://schemas.microsoft.com/office/powerpoint/2010/main" val="35632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15</a:t>
            </a:fld>
            <a:endParaRPr lang="en-GB"/>
          </a:p>
        </p:txBody>
      </p:sp>
    </p:spTree>
    <p:extLst>
      <p:ext uri="{BB962C8B-B14F-4D97-AF65-F5344CB8AC3E}">
        <p14:creationId xmlns:p14="http://schemas.microsoft.com/office/powerpoint/2010/main" val="390351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 if</a:t>
            </a:r>
            <a:r>
              <a:rPr lang="en-US" baseline="0" dirty="0" smtClean="0"/>
              <a:t> statement where if x build y but it’s actually the same app with a single </a:t>
            </a:r>
            <a:r>
              <a:rPr lang="en-US" baseline="0" dirty="0" err="1" smtClean="0"/>
              <a:t>bianary</a:t>
            </a:r>
            <a:endParaRPr lang="en-US" dirty="0" smtClean="0"/>
          </a:p>
          <a:p>
            <a:endParaRPr lang="en-US" dirty="0" smtClean="0"/>
          </a:p>
          <a:p>
            <a:r>
              <a:rPr lang="en-US" dirty="0" smtClean="0"/>
              <a:t>And so that is the Universal</a:t>
            </a:r>
            <a:r>
              <a:rPr lang="en-US" baseline="0" dirty="0" smtClean="0"/>
              <a:t> Windows Platform</a:t>
            </a:r>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16</a:t>
            </a:fld>
            <a:endParaRPr lang="en-US"/>
          </a:p>
        </p:txBody>
      </p:sp>
    </p:spTree>
    <p:extLst>
      <p:ext uri="{BB962C8B-B14F-4D97-AF65-F5344CB8AC3E}">
        <p14:creationId xmlns:p14="http://schemas.microsoft.com/office/powerpoint/2010/main" val="2087219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 enters are separate</a:t>
            </a:r>
            <a:r>
              <a:rPr lang="en-US" baseline="0" dirty="0" smtClean="0"/>
              <a:t> for win 8 and win phone.  MSDN has now been converged as well.  </a:t>
            </a:r>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18</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Responsive design:</a:t>
            </a:r>
            <a:r>
              <a:rPr lang="en-US" baseline="0" dirty="0" smtClean="0"/>
              <a:t> use % not pixels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19</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23</a:t>
            </a:fld>
            <a:endParaRPr lang="en-GB"/>
          </a:p>
        </p:txBody>
      </p:sp>
    </p:spTree>
    <p:extLst>
      <p:ext uri="{BB962C8B-B14F-4D97-AF65-F5344CB8AC3E}">
        <p14:creationId xmlns:p14="http://schemas.microsoft.com/office/powerpoint/2010/main" val="143897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this with win phone for awhile</a:t>
            </a:r>
            <a:r>
              <a:rPr lang="en-US" baseline="0" dirty="0" smtClean="0"/>
              <a:t>.  It is compiled in the cloud and just the bits are sent to the phone.  It’s all JIT compilation, nothing is happening on the actual phone.  </a:t>
            </a:r>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6/25/2015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49512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6/25/2015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5329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48071D6-A44C-4D99-8CB3-96457605E879}"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4931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6/25/2015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430507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41199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a:t>
            </a:r>
            <a:r>
              <a:rPr lang="en-US" baseline="0" dirty="0" smtClean="0"/>
              <a:t> </a:t>
            </a:r>
            <a:r>
              <a:rPr lang="en-US" baseline="0" dirty="0" err="1" smtClean="0"/>
              <a:t>Kernal</a:t>
            </a:r>
            <a:r>
              <a:rPr lang="en-US" baseline="0" dirty="0" smtClean="0"/>
              <a:t> allowed for multi core etc.  But win 8.1 had similar but not identical across.  They were using Silverlight which we still don’t really use</a:t>
            </a:r>
          </a:p>
          <a:p>
            <a:endParaRPr lang="en-US" baseline="0" dirty="0"/>
          </a:p>
          <a:p>
            <a:r>
              <a:rPr lang="en-US" baseline="0" dirty="0" smtClean="0"/>
              <a:t>Now nirvana with win 10 which is the truly converged dev platform.  </a:t>
            </a:r>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t>
            </a:r>
            <a:r>
              <a:rPr lang="en-US" dirty="0" smtClean="0"/>
              <a:t>core.</a:t>
            </a:r>
            <a:r>
              <a:rPr lang="en-US" baseline="0" dirty="0" smtClean="0"/>
              <a:t>  What we install all over is really just the same version of windows.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8</a:t>
            </a:fld>
            <a:endParaRPr lang="en-GB"/>
          </a:p>
        </p:txBody>
      </p:sp>
    </p:spTree>
    <p:extLst>
      <p:ext uri="{BB962C8B-B14F-4D97-AF65-F5344CB8AC3E}">
        <p14:creationId xmlns:p14="http://schemas.microsoft.com/office/powerpoint/2010/main" val="732113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different products for</a:t>
            </a:r>
            <a:r>
              <a:rPr lang="en-US" baseline="0" dirty="0" smtClean="0"/>
              <a:t> now.  We have the ability to bring in future products.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9</a:t>
            </a:fld>
            <a:endParaRPr lang="en-GB"/>
          </a:p>
        </p:txBody>
      </p:sp>
    </p:spTree>
    <p:extLst>
      <p:ext uri="{BB962C8B-B14F-4D97-AF65-F5344CB8AC3E}">
        <p14:creationId xmlns:p14="http://schemas.microsoft.com/office/powerpoint/2010/main" val="2080513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10</a:t>
            </a:fld>
            <a:endParaRPr lang="en-US">
              <a:solidFill>
                <a:prstClr val="black"/>
              </a:solidFill>
              <a:latin typeface="Arial"/>
            </a:endParaRPr>
          </a:p>
        </p:txBody>
      </p:sp>
    </p:spTree>
    <p:extLst>
      <p:ext uri="{BB962C8B-B14F-4D97-AF65-F5344CB8AC3E}">
        <p14:creationId xmlns:p14="http://schemas.microsoft.com/office/powerpoint/2010/main" val="769347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really a </a:t>
            </a:r>
            <a:r>
              <a:rPr lang="en-US" dirty="0" err="1" smtClean="0"/>
              <a:t>winMD</a:t>
            </a:r>
            <a:r>
              <a:rPr lang="en-US" baseline="0" dirty="0" smtClean="0"/>
              <a:t> file.  </a:t>
            </a:r>
            <a:r>
              <a:rPr lang="en-US" dirty="0" smtClean="0"/>
              <a:t>UWP</a:t>
            </a:r>
            <a:r>
              <a:rPr lang="en-US" baseline="0" dirty="0" smtClean="0"/>
              <a:t> </a:t>
            </a:r>
            <a:r>
              <a:rPr lang="en-US" baseline="0" dirty="0" smtClean="0"/>
              <a:t>is the </a:t>
            </a:r>
            <a:r>
              <a:rPr lang="en-US" baseline="0" dirty="0" err="1" smtClean="0"/>
              <a:t>api</a:t>
            </a:r>
            <a:r>
              <a:rPr lang="en-US" baseline="0" dirty="0" smtClean="0"/>
              <a:t> that works across all of the device </a:t>
            </a:r>
            <a:r>
              <a:rPr lang="en-US" baseline="0" dirty="0" err="1" smtClean="0"/>
              <a:t>skus</a:t>
            </a:r>
            <a:r>
              <a:rPr lang="en-US" baseline="0" dirty="0" smtClean="0"/>
              <a:t>.  If we have a method call in one it will work across all of the </a:t>
            </a:r>
            <a:r>
              <a:rPr lang="en-US" baseline="0" dirty="0" err="1" smtClean="0"/>
              <a:t>sku’s</a:t>
            </a:r>
            <a:r>
              <a:rPr lang="en-US" baseline="0" dirty="0" smtClean="0"/>
              <a:t>.  These are the same everywhere.  This xml file carries the guarantee from Microsoft saying these are available across all devices, trust us.  This is really the win RT/phone </a:t>
            </a:r>
            <a:r>
              <a:rPr lang="en-US" baseline="0" dirty="0" err="1" smtClean="0"/>
              <a:t>api’s</a:t>
            </a:r>
            <a:r>
              <a:rPr lang="en-US" baseline="0" dirty="0" smtClean="0"/>
              <a:t> wrapped up a little differently and added to.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11</a:t>
            </a:fld>
            <a:endParaRPr lang="en-GB"/>
          </a:p>
        </p:txBody>
      </p:sp>
    </p:spTree>
    <p:extLst>
      <p:ext uri="{BB962C8B-B14F-4D97-AF65-F5344CB8AC3E}">
        <p14:creationId xmlns:p14="http://schemas.microsoft.com/office/powerpoint/2010/main" val="311876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write apps to target win 8 or phone etc.</a:t>
            </a:r>
            <a:r>
              <a:rPr lang="en-US" baseline="0" dirty="0" smtClean="0"/>
              <a:t> They now target just the platform and the </a:t>
            </a:r>
            <a:r>
              <a:rPr lang="en-US" baseline="0" dirty="0" err="1" smtClean="0"/>
              <a:t>api’s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12</a:t>
            </a:fld>
            <a:endParaRPr lang="en-GB"/>
          </a:p>
        </p:txBody>
      </p:sp>
    </p:spTree>
    <p:extLst>
      <p:ext uri="{BB962C8B-B14F-4D97-AF65-F5344CB8AC3E}">
        <p14:creationId xmlns:p14="http://schemas.microsoft.com/office/powerpoint/2010/main" val="41583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 version- I wrote the</a:t>
            </a:r>
            <a:r>
              <a:rPr lang="en-US" baseline="0" dirty="0" smtClean="0"/>
              <a:t> app for this </a:t>
            </a:r>
          </a:p>
          <a:p>
            <a:r>
              <a:rPr lang="en-US" baseline="0" dirty="0" smtClean="0"/>
              <a:t>I tested it on this version.  </a:t>
            </a:r>
          </a:p>
          <a:p>
            <a:endParaRPr lang="en-US" baseline="0" dirty="0" smtClean="0"/>
          </a:p>
          <a:p>
            <a:r>
              <a:rPr lang="en-US" baseline="0" dirty="0" smtClean="0"/>
              <a:t>Imagine the store handing this </a:t>
            </a:r>
            <a:r>
              <a:rPr lang="en-US" baseline="0" dirty="0" smtClean="0">
                <a:sym typeface="Wingdings" panose="05000000000000000000" pitchFamily="2" charset="2"/>
              </a:rPr>
              <a:t></a:t>
            </a:r>
          </a:p>
          <a:p>
            <a:endParaRPr lang="en-US" baseline="0" dirty="0" smtClean="0">
              <a:sym typeface="Wingdings" panose="05000000000000000000" pitchFamily="2" charset="2"/>
            </a:endParaRPr>
          </a:p>
          <a:p>
            <a:r>
              <a:rPr lang="en-US" baseline="0" dirty="0" smtClean="0">
                <a:sym typeface="Wingdings" panose="05000000000000000000" pitchFamily="2" charset="2"/>
              </a:rPr>
              <a:t>When building an app which targets a platform/s</a:t>
            </a:r>
          </a:p>
          <a:p>
            <a:endParaRPr lang="en-US"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78429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963133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9" name="Content Placeholder 8"/>
          <p:cNvSpPr>
            <a:spLocks noGrp="1"/>
          </p:cNvSpPr>
          <p:nvPr>
            <p:ph sz="quarter" idx="13"/>
          </p:nvPr>
        </p:nvSpPr>
        <p:spPr>
          <a:xfrm>
            <a:off x="609600" y="1219202"/>
            <a:ext cx="10668000" cy="685800"/>
          </a:xfrm>
        </p:spPr>
        <p:txBody>
          <a:bodyPr>
            <a:noAutofit/>
          </a:bodyPr>
          <a:lstStyle>
            <a:lvl1pPr>
              <a:spcBef>
                <a:spcPts val="0"/>
              </a:spcBef>
              <a:buNone/>
              <a:defRPr sz="2132"/>
            </a:lvl1pPr>
            <a:lvl2pPr>
              <a:defRPr sz="2132"/>
            </a:lvl2pPr>
            <a:lvl3pPr>
              <a:defRPr sz="2132"/>
            </a:lvl3pPr>
            <a:lvl4pPr>
              <a:defRPr sz="2132"/>
            </a:lvl4pPr>
            <a:lvl5pPr algn="l">
              <a:buNone/>
              <a:defRPr sz="2132"/>
            </a:lvl5pPr>
          </a:lstStyle>
          <a:p>
            <a:pPr lvl="0"/>
            <a:r>
              <a:rPr lang="en-US" smtClean="0"/>
              <a:t>Click to edit Master text styles</a:t>
            </a:r>
          </a:p>
        </p:txBody>
      </p:sp>
      <p:sp>
        <p:nvSpPr>
          <p:cNvPr id="11" name="Picture Placeholder 10"/>
          <p:cNvSpPr>
            <a:spLocks noGrp="1"/>
          </p:cNvSpPr>
          <p:nvPr>
            <p:ph type="pic" sz="quarter" idx="14"/>
          </p:nvPr>
        </p:nvSpPr>
        <p:spPr>
          <a:xfrm>
            <a:off x="812799" y="2209800"/>
            <a:ext cx="5689603" cy="3246120"/>
          </a:xfrm>
          <a:ln w="57150" cap="sq">
            <a:solidFill>
              <a:schemeClr val="bg1"/>
            </a:solidFill>
            <a:miter lim="800000"/>
          </a:ln>
          <a:effectLst>
            <a:outerShdw blurRad="63500" sx="102000" sy="102000" algn="ctr" rotWithShape="0">
              <a:prstClr val="black">
                <a:alpha val="40000"/>
              </a:prstClr>
            </a:outerShdw>
          </a:effectLst>
        </p:spPr>
        <p:txBody>
          <a:bodyPr rtlCol="0">
            <a:normAutofit/>
          </a:bodyPr>
          <a:lstStyle>
            <a:lvl1pPr marL="0" indent="0">
              <a:buFontTx/>
              <a:buNone/>
              <a:defRPr sz="2665"/>
            </a:lvl1pPr>
          </a:lstStyle>
          <a:p>
            <a:pPr lvl="0"/>
            <a:r>
              <a:rPr lang="en-US" noProof="0" smtClean="0"/>
              <a:t>Click icon to add picture</a:t>
            </a:r>
            <a:endParaRPr lang="en-JM" noProof="0"/>
          </a:p>
        </p:txBody>
      </p:sp>
      <p:sp>
        <p:nvSpPr>
          <p:cNvPr id="4" name="Text Placeholder 3"/>
          <p:cNvSpPr>
            <a:spLocks noGrp="1"/>
          </p:cNvSpPr>
          <p:nvPr>
            <p:ph type="body" sz="quarter" idx="18"/>
          </p:nvPr>
        </p:nvSpPr>
        <p:spPr>
          <a:xfrm>
            <a:off x="7010400" y="22860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3" name="Text Placeholder 3"/>
          <p:cNvSpPr>
            <a:spLocks noGrp="1"/>
          </p:cNvSpPr>
          <p:nvPr>
            <p:ph type="body" sz="quarter" idx="19"/>
          </p:nvPr>
        </p:nvSpPr>
        <p:spPr>
          <a:xfrm>
            <a:off x="7010400" y="27432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4" name="Text Placeholder 3"/>
          <p:cNvSpPr>
            <a:spLocks noGrp="1"/>
          </p:cNvSpPr>
          <p:nvPr>
            <p:ph type="body" sz="quarter" idx="20"/>
          </p:nvPr>
        </p:nvSpPr>
        <p:spPr>
          <a:xfrm>
            <a:off x="7010400" y="32004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5" name="Text Placeholder 3"/>
          <p:cNvSpPr>
            <a:spLocks noGrp="1"/>
          </p:cNvSpPr>
          <p:nvPr>
            <p:ph type="body" sz="quarter" idx="21"/>
          </p:nvPr>
        </p:nvSpPr>
        <p:spPr>
          <a:xfrm>
            <a:off x="7010400" y="36576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6" name="Text Placeholder 3"/>
          <p:cNvSpPr>
            <a:spLocks noGrp="1"/>
          </p:cNvSpPr>
          <p:nvPr>
            <p:ph type="body" sz="quarter" idx="22"/>
          </p:nvPr>
        </p:nvSpPr>
        <p:spPr>
          <a:xfrm>
            <a:off x="7010400" y="41148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7" name="Text Placeholder 3"/>
          <p:cNvSpPr>
            <a:spLocks noGrp="1"/>
          </p:cNvSpPr>
          <p:nvPr>
            <p:ph type="body" sz="quarter" idx="23"/>
          </p:nvPr>
        </p:nvSpPr>
        <p:spPr>
          <a:xfrm>
            <a:off x="7010400" y="4572002"/>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8" name="Text Placeholder 3"/>
          <p:cNvSpPr>
            <a:spLocks noGrp="1"/>
          </p:cNvSpPr>
          <p:nvPr>
            <p:ph type="body" sz="quarter" idx="24"/>
          </p:nvPr>
        </p:nvSpPr>
        <p:spPr>
          <a:xfrm>
            <a:off x="7010400" y="5029200"/>
            <a:ext cx="4165600" cy="381000"/>
          </a:xfrm>
        </p:spPr>
        <p:txBody>
          <a:bodyPr>
            <a:noAutofit/>
          </a:bodyPr>
          <a:lstStyle>
            <a:lvl1pPr marL="0" indent="0">
              <a:buFontTx/>
              <a:buNone/>
              <a:defRPr sz="2132"/>
            </a:lvl1pPr>
            <a:lvl2pPr>
              <a:defRPr sz="2132"/>
            </a:lvl2pPr>
            <a:lvl3pPr>
              <a:defRPr sz="1866"/>
            </a:lvl3pPr>
            <a:lvl4pPr>
              <a:defRPr sz="1600"/>
            </a:lvl4pPr>
            <a:lvl5pPr>
              <a:defRPr sz="1600"/>
            </a:lvl5pPr>
          </a:lstStyle>
          <a:p>
            <a:pPr lvl="0"/>
            <a:r>
              <a:rPr lang="en-US" smtClean="0"/>
              <a:t>Click to edit Master text styles</a:t>
            </a:r>
          </a:p>
        </p:txBody>
      </p:sp>
      <p:sp>
        <p:nvSpPr>
          <p:cNvPr id="12" name="Date Placeholder 8"/>
          <p:cNvSpPr>
            <a:spLocks noGrp="1"/>
          </p:cNvSpPr>
          <p:nvPr>
            <p:ph type="dt" sz="half" idx="25"/>
          </p:nvPr>
        </p:nvSpPr>
        <p:spPr>
          <a:xfrm>
            <a:off x="8839200" y="6248400"/>
            <a:ext cx="2844800" cy="366184"/>
          </a:xfrm>
          <a:prstGeom prst="rect">
            <a:avLst/>
          </a:prstGeom>
        </p:spPr>
        <p:txBody>
          <a:bodyPr/>
          <a:lstStyle>
            <a:lvl1pPr>
              <a:defRPr/>
            </a:lvl1pPr>
          </a:lstStyle>
          <a:p>
            <a:pPr defTabSz="914139">
              <a:defRPr/>
            </a:pPr>
            <a:endParaRPr lang="en-JM">
              <a:solidFill>
                <a:srgbClr val="FFFFFF"/>
              </a:solidFill>
            </a:endParaRPr>
          </a:p>
        </p:txBody>
      </p:sp>
      <p:sp>
        <p:nvSpPr>
          <p:cNvPr id="19" name="Slide Number Placeholder 5"/>
          <p:cNvSpPr>
            <a:spLocks noGrp="1"/>
          </p:cNvSpPr>
          <p:nvPr>
            <p:ph type="sldNum" sz="quarter" idx="26"/>
          </p:nvPr>
        </p:nvSpPr>
        <p:spPr>
          <a:xfrm>
            <a:off x="8432800" y="-770467"/>
            <a:ext cx="781050" cy="71120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139"/>
            <a:fld id="{13177A65-4154-45E4-AFE2-10A4E7E143F6}" type="slidenum">
              <a:rPr lang="en-JM" smtClean="0">
                <a:solidFill>
                  <a:srgbClr val="FFFFFF"/>
                </a:solidFill>
              </a:rPr>
              <a:pPr defTabSz="914139"/>
              <a:t>‹#›</a:t>
            </a:fld>
            <a:endParaRPr lang="en-JM">
              <a:solidFill>
                <a:srgbClr val="FFFFFF"/>
              </a:solidFill>
            </a:endParaRPr>
          </a:p>
        </p:txBody>
      </p:sp>
    </p:spTree>
    <p:extLst>
      <p:ext uri="{BB962C8B-B14F-4D97-AF65-F5344CB8AC3E}">
        <p14:creationId xmlns:p14="http://schemas.microsoft.com/office/powerpoint/2010/main" val="3616354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53257277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2" y="87503"/>
            <a:ext cx="11034500" cy="910024"/>
          </a:xfrm>
        </p:spPr>
        <p:txBody>
          <a:bodyPr lIns="0">
            <a:normAutofit/>
          </a:bodyPr>
          <a:lstStyle>
            <a:lvl1pPr algn="l">
              <a:defRPr sz="3733"/>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715" y="1507482"/>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028777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806565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2" r:id="rId22"/>
    <p:sldLayoutId id="2147483743" r:id="rId23"/>
    <p:sldLayoutId id="2147483744" r:id="rId24"/>
    <p:sldLayoutId id="2147483745" r:id="rId25"/>
    <p:sldLayoutId id="2147483748" r:id="rId26"/>
    <p:sldLayoutId id="2147483749" r:id="rId27"/>
    <p:sldLayoutId id="2147483753" r:id="rId28"/>
    <p:sldLayoutId id="2147483759" r:id="rId29"/>
    <p:sldLayoutId id="2147483760" r:id="rId30"/>
    <p:sldLayoutId id="2147483761" r:id="rId31"/>
    <p:sldLayoutId id="2147483762" r:id="rId32"/>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2" Type="http://schemas.openxmlformats.org/officeDocument/2006/relationships/notesSlide" Target="../notesSlides/notesSlide6.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jpeg"/><Relationship Id="rId36" Type="http://schemas.openxmlformats.org/officeDocument/2006/relationships/image" Target="../media/image50.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hyperlink" Target="http://flip.it/95YFG"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Getting Started with Windows 10</a:t>
            </a:r>
          </a:p>
        </p:txBody>
      </p:sp>
      <p:sp>
        <p:nvSpPr>
          <p:cNvPr id="3" name="Subtitle 2"/>
          <p:cNvSpPr>
            <a:spLocks noGrp="1"/>
          </p:cNvSpPr>
          <p:nvPr>
            <p:ph type="subTitle" idx="1"/>
          </p:nvPr>
        </p:nvSpPr>
        <p:spPr>
          <a:xfrm>
            <a:off x="728296" y="3431828"/>
            <a:ext cx="10358804" cy="2238552"/>
          </a:xfrm>
        </p:spPr>
        <p:txBody>
          <a:bodyPr/>
          <a:lstStyle/>
          <a:p>
            <a:r>
              <a:rPr lang="en-US" dirty="0" smtClean="0">
                <a:solidFill>
                  <a:schemeClr val="bg2">
                    <a:lumMod val="90000"/>
                  </a:schemeClr>
                </a:solidFill>
              </a:rPr>
              <a:t>Andrew Moll</a:t>
            </a:r>
          </a:p>
          <a:p>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smtClean="0">
                  <a:solidFill>
                    <a:srgbClr val="0078D7">
                      <a:lumMod val="20000"/>
                      <a:lumOff val="80000"/>
                    </a:srgbClr>
                  </a:solidFill>
                </a:rPr>
                <a:t>Reuse </a:t>
              </a:r>
              <a:r>
                <a:rPr lang="en-US" sz="1600" dirty="0">
                  <a:solidFill>
                    <a:srgbClr val="0078D7">
                      <a:lumMod val="20000"/>
                      <a:lumOff val="80000"/>
                    </a:srgbClr>
                  </a:solidFill>
                </a:rPr>
                <a:t>E</a:t>
              </a:r>
              <a:r>
                <a:rPr lang="en-US" sz="1600" dirty="0" smtClean="0">
                  <a:solidFill>
                    <a:srgbClr val="0078D7">
                      <a:lumMod val="20000"/>
                      <a:lumOff val="80000"/>
                    </a:srgbClr>
                  </a:solidFill>
                </a:rPr>
                <a:t>xisting </a:t>
              </a:r>
              <a:r>
                <a:rPr lang="en-US" sz="1600" dirty="0">
                  <a:solidFill>
                    <a:srgbClr val="0078D7">
                      <a:lumMod val="20000"/>
                      <a:lumOff val="80000"/>
                    </a:srgbClr>
                  </a:solidFill>
                </a:rPr>
                <a:t>C</a:t>
              </a:r>
              <a:r>
                <a:rPr lang="en-US" sz="1600" dirty="0" smtClean="0">
                  <a:solidFill>
                    <a:srgbClr val="0078D7">
                      <a:lumMod val="20000"/>
                      <a:lumOff val="80000"/>
                    </a:srgbClr>
                  </a:solidFill>
                </a:rPr>
                <a:t>ode</a:t>
              </a:r>
              <a:endParaRPr lang="en-US" sz="1600" dirty="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smtClean="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One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41402640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375977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2370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dirty="0" smtClean="0">
                <a:solidFill>
                  <a:schemeClr val="bg1"/>
                </a:solidFill>
                <a:latin typeface="+mj-lt"/>
              </a:rPr>
              <a:t>UAP</a:t>
            </a:r>
          </a:p>
        </p:txBody>
      </p:sp>
      <p:sp>
        <p:nvSpPr>
          <p:cNvPr id="6" name="Block Arc 5"/>
          <p:cNvSpPr/>
          <p:nvPr/>
        </p:nvSpPr>
        <p:spPr>
          <a:xfrm>
            <a:off x="880965" y="1345403"/>
            <a:ext cx="2290433" cy="2316239"/>
          </a:xfrm>
          <a:prstGeom prst="blockArc">
            <a:avLst>
              <a:gd name="adj1" fmla="val 11043132"/>
              <a:gd name="adj2" fmla="val 16048041"/>
              <a:gd name="adj3" fmla="val 14530"/>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8" name="Block Arc 7"/>
          <p:cNvSpPr/>
          <p:nvPr/>
        </p:nvSpPr>
        <p:spPr>
          <a:xfrm rot="16200000">
            <a:off x="880965" y="1345403"/>
            <a:ext cx="2290433" cy="2316239"/>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9" name="Block Arc 8"/>
          <p:cNvSpPr/>
          <p:nvPr/>
        </p:nvSpPr>
        <p:spPr>
          <a:xfrm rot="10800000">
            <a:off x="88096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10" name="Block Arc 9"/>
          <p:cNvSpPr/>
          <p:nvPr/>
        </p:nvSpPr>
        <p:spPr>
          <a:xfrm rot="5400000">
            <a:off x="880964" y="1345402"/>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11" name="Rectangle 10"/>
          <p:cNvSpPr/>
          <p:nvPr/>
        </p:nvSpPr>
        <p:spPr>
          <a:xfrm>
            <a:off x="864884"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3608091"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3" name="Rectangle 12"/>
          <p:cNvSpPr/>
          <p:nvPr/>
        </p:nvSpPr>
        <p:spPr>
          <a:xfrm>
            <a:off x="6322973"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4" name="Rectangle 13"/>
          <p:cNvSpPr/>
          <p:nvPr/>
        </p:nvSpPr>
        <p:spPr>
          <a:xfrm>
            <a:off x="9075907"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7" name="Oval 16"/>
          <p:cNvSpPr/>
          <p:nvPr/>
        </p:nvSpPr>
        <p:spPr>
          <a:xfrm>
            <a:off x="406373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18" name="Block Arc 17"/>
          <p:cNvSpPr/>
          <p:nvPr/>
        </p:nvSpPr>
        <p:spPr>
          <a:xfrm>
            <a:off x="3620995" y="1345403"/>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19" name="Block Arc 18"/>
          <p:cNvSpPr/>
          <p:nvPr/>
        </p:nvSpPr>
        <p:spPr>
          <a:xfrm rot="16200000">
            <a:off x="3620995" y="1345403"/>
            <a:ext cx="2290433" cy="2316239"/>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0" name="Block Arc 19"/>
          <p:cNvSpPr/>
          <p:nvPr/>
        </p:nvSpPr>
        <p:spPr>
          <a:xfrm rot="10800000">
            <a:off x="362099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21" name="Block Arc 20"/>
          <p:cNvSpPr/>
          <p:nvPr/>
        </p:nvSpPr>
        <p:spPr>
          <a:xfrm rot="5400000">
            <a:off x="3620994" y="1345402"/>
            <a:ext cx="2290433" cy="2316239"/>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3" name="Oval 22"/>
          <p:cNvSpPr/>
          <p:nvPr/>
        </p:nvSpPr>
        <p:spPr>
          <a:xfrm>
            <a:off x="6807270" y="1783335"/>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24" name="Block Arc 23"/>
          <p:cNvSpPr/>
          <p:nvPr/>
        </p:nvSpPr>
        <p:spPr>
          <a:xfrm>
            <a:off x="6364531" y="1345402"/>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5" name="Block Arc 24"/>
          <p:cNvSpPr/>
          <p:nvPr/>
        </p:nvSpPr>
        <p:spPr>
          <a:xfrm rot="16200000">
            <a:off x="6364531" y="1345402"/>
            <a:ext cx="2290433" cy="2316239"/>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6" name="Block Arc 25"/>
          <p:cNvSpPr/>
          <p:nvPr/>
        </p:nvSpPr>
        <p:spPr>
          <a:xfrm rot="10800000">
            <a:off x="6364530" y="1345401"/>
            <a:ext cx="2290433" cy="2316239"/>
          </a:xfrm>
          <a:prstGeom prst="blockArc">
            <a:avLst>
              <a:gd name="adj1" fmla="val 11043132"/>
              <a:gd name="adj2" fmla="val 16048041"/>
              <a:gd name="adj3" fmla="val 14530"/>
            </a:avLst>
          </a:prstGeom>
          <a:solidFill>
            <a:schemeClr val="accent1"/>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27" name="Block Arc 26"/>
          <p:cNvSpPr/>
          <p:nvPr/>
        </p:nvSpPr>
        <p:spPr>
          <a:xfrm rot="5400000">
            <a:off x="6364530" y="1345401"/>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9" name="Oval 28"/>
          <p:cNvSpPr/>
          <p:nvPr/>
        </p:nvSpPr>
        <p:spPr>
          <a:xfrm>
            <a:off x="956020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30" name="Block Arc 29"/>
          <p:cNvSpPr/>
          <p:nvPr/>
        </p:nvSpPr>
        <p:spPr>
          <a:xfrm>
            <a:off x="9117465" y="1345403"/>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1" name="Block Arc 30"/>
          <p:cNvSpPr/>
          <p:nvPr/>
        </p:nvSpPr>
        <p:spPr>
          <a:xfrm rot="16200000">
            <a:off x="9117465" y="1345403"/>
            <a:ext cx="2290433" cy="2316239"/>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2" name="Block Arc 31"/>
          <p:cNvSpPr/>
          <p:nvPr/>
        </p:nvSpPr>
        <p:spPr>
          <a:xfrm rot="10800000">
            <a:off x="911746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3" name="Block Arc 32"/>
          <p:cNvSpPr/>
          <p:nvPr/>
        </p:nvSpPr>
        <p:spPr>
          <a:xfrm rot="5400000">
            <a:off x="9117464" y="1345402"/>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4" name="Rectangle 33"/>
          <p:cNvSpPr/>
          <p:nvPr/>
        </p:nvSpPr>
        <p:spPr>
          <a:xfrm>
            <a:off x="836559" y="4475776"/>
            <a:ext cx="2373549" cy="96303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p:txBody>
      </p:sp>
      <p:sp>
        <p:nvSpPr>
          <p:cNvPr id="35" name="Rectangle 34"/>
          <p:cNvSpPr/>
          <p:nvPr/>
        </p:nvSpPr>
        <p:spPr>
          <a:xfrm>
            <a:off x="3579766" y="4475776"/>
            <a:ext cx="2373549" cy="96303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Mobile</a:t>
            </a:r>
          </a:p>
        </p:txBody>
      </p:sp>
      <p:sp>
        <p:nvSpPr>
          <p:cNvPr id="36" name="Rectangle 35"/>
          <p:cNvSpPr/>
          <p:nvPr/>
        </p:nvSpPr>
        <p:spPr>
          <a:xfrm>
            <a:off x="6322973" y="4475776"/>
            <a:ext cx="2373549" cy="96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p:txBody>
      </p:sp>
      <p:sp>
        <p:nvSpPr>
          <p:cNvPr id="37" name="Rectangle 36"/>
          <p:cNvSpPr/>
          <p:nvPr/>
        </p:nvSpPr>
        <p:spPr>
          <a:xfrm>
            <a:off x="9075907" y="4475776"/>
            <a:ext cx="2373549" cy="9630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More…</a:t>
            </a:r>
          </a:p>
        </p:txBody>
      </p:sp>
      <p:grpSp>
        <p:nvGrpSpPr>
          <p:cNvPr id="5" name="Group 4"/>
          <p:cNvGrpSpPr/>
          <p:nvPr/>
        </p:nvGrpSpPr>
        <p:grpSpPr>
          <a:xfrm>
            <a:off x="1511625" y="2646181"/>
            <a:ext cx="1073875" cy="464362"/>
            <a:chOff x="1511625" y="2842953"/>
            <a:chExt cx="1073875" cy="464362"/>
          </a:xfrm>
        </p:grpSpPr>
        <p:sp>
          <p:nvSpPr>
            <p:cNvPr id="2" name="Oval 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8" name="Oval 3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9" name="Oval 3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0" name="Oval 3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41" name="Group 40"/>
          <p:cNvGrpSpPr/>
          <p:nvPr/>
        </p:nvGrpSpPr>
        <p:grpSpPr>
          <a:xfrm>
            <a:off x="4237657" y="2646181"/>
            <a:ext cx="1073875" cy="464362"/>
            <a:chOff x="1511625" y="2842953"/>
            <a:chExt cx="1073875" cy="464362"/>
          </a:xfrm>
        </p:grpSpPr>
        <p:sp>
          <p:nvSpPr>
            <p:cNvPr id="42" name="Oval 4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3" name="Oval 4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4" name="Oval 4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5" name="Oval 4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46" name="Group 45"/>
          <p:cNvGrpSpPr/>
          <p:nvPr/>
        </p:nvGrpSpPr>
        <p:grpSpPr>
          <a:xfrm>
            <a:off x="7000884" y="2646181"/>
            <a:ext cx="1073875" cy="464362"/>
            <a:chOff x="1511625" y="2842953"/>
            <a:chExt cx="1073875" cy="464362"/>
          </a:xfrm>
        </p:grpSpPr>
        <p:sp>
          <p:nvSpPr>
            <p:cNvPr id="47" name="Oval 46"/>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8" name="Oval 4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9" name="Oval 4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0" name="Oval 4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51" name="Group 50"/>
          <p:cNvGrpSpPr/>
          <p:nvPr/>
        </p:nvGrpSpPr>
        <p:grpSpPr>
          <a:xfrm>
            <a:off x="9725742" y="2646181"/>
            <a:ext cx="1073875" cy="464362"/>
            <a:chOff x="1511625" y="2842953"/>
            <a:chExt cx="1073875" cy="464362"/>
          </a:xfrm>
        </p:grpSpPr>
        <p:sp>
          <p:nvSpPr>
            <p:cNvPr id="52" name="Oval 5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3" name="Oval 5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4" name="Oval 5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5" name="Oval 5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3822386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Effect transition="in" filter="fade">
                                      <p:cBhvr>
                                        <p:cTn id="64" dur="500"/>
                                        <p:tgtEl>
                                          <p:spTgt spid="29"/>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fltVal val="0"/>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animEffect transition="in" filter="fade">
                                      <p:cBhvr>
                                        <p:cTn id="81" dur="500"/>
                                        <p:tgtEl>
                                          <p:spTgt spid="21"/>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500" fill="hold"/>
                                        <p:tgtEl>
                                          <p:spTgt spid="26"/>
                                        </p:tgtEl>
                                        <p:attrNameLst>
                                          <p:attrName>ppt_w</p:attrName>
                                        </p:attrNameLst>
                                      </p:cBhvr>
                                      <p:tavLst>
                                        <p:tav tm="0">
                                          <p:val>
                                            <p:fltVal val="0"/>
                                          </p:val>
                                        </p:tav>
                                        <p:tav tm="100000">
                                          <p:val>
                                            <p:strVal val="#ppt_w"/>
                                          </p:val>
                                        </p:tav>
                                      </p:tavLst>
                                    </p:anim>
                                    <p:anim calcmode="lin" valueType="num">
                                      <p:cBhvr>
                                        <p:cTn id="86" dur="500" fill="hold"/>
                                        <p:tgtEl>
                                          <p:spTgt spid="26"/>
                                        </p:tgtEl>
                                        <p:attrNameLst>
                                          <p:attrName>ppt_h</p:attrName>
                                        </p:attrNameLst>
                                      </p:cBhvr>
                                      <p:tavLst>
                                        <p:tav tm="0">
                                          <p:val>
                                            <p:fltVal val="0"/>
                                          </p:val>
                                        </p:tav>
                                        <p:tav tm="100000">
                                          <p:val>
                                            <p:strVal val="#ppt_h"/>
                                          </p:val>
                                        </p:tav>
                                      </p:tavLst>
                                    </p:anim>
                                    <p:animEffect transition="in" filter="fade">
                                      <p:cBhvr>
                                        <p:cTn id="87" dur="500"/>
                                        <p:tgtEl>
                                          <p:spTgt spid="26"/>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500" fill="hold"/>
                                        <p:tgtEl>
                                          <p:spTgt spid="31"/>
                                        </p:tgtEl>
                                        <p:attrNameLst>
                                          <p:attrName>ppt_w</p:attrName>
                                        </p:attrNameLst>
                                      </p:cBhvr>
                                      <p:tavLst>
                                        <p:tav tm="0">
                                          <p:val>
                                            <p:fltVal val="0"/>
                                          </p:val>
                                        </p:tav>
                                        <p:tav tm="100000">
                                          <p:val>
                                            <p:strVal val="#ppt_w"/>
                                          </p:val>
                                        </p:tav>
                                      </p:tavLst>
                                    </p:anim>
                                    <p:anim calcmode="lin" valueType="num">
                                      <p:cBhvr>
                                        <p:cTn id="92" dur="500" fill="hold"/>
                                        <p:tgtEl>
                                          <p:spTgt spid="31"/>
                                        </p:tgtEl>
                                        <p:attrNameLst>
                                          <p:attrName>ppt_h</p:attrName>
                                        </p:attrNameLst>
                                      </p:cBhvr>
                                      <p:tavLst>
                                        <p:tav tm="0">
                                          <p:val>
                                            <p:fltVal val="0"/>
                                          </p:val>
                                        </p:tav>
                                        <p:tav tm="100000">
                                          <p:val>
                                            <p:strVal val="#ppt_h"/>
                                          </p:val>
                                        </p:tav>
                                      </p:tavLst>
                                    </p:anim>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
                                        </p:tgtEl>
                                        <p:attrNameLst>
                                          <p:attrName>style.visibility</p:attrName>
                                        </p:attrNameLst>
                                      </p:cBhvr>
                                      <p:to>
                                        <p:strVal val="visible"/>
                                      </p:to>
                                    </p:set>
                                    <p:anim calcmode="lin" valueType="num">
                                      <p:cBhvr>
                                        <p:cTn id="98" dur="300" fill="hold"/>
                                        <p:tgtEl>
                                          <p:spTgt spid="10"/>
                                        </p:tgtEl>
                                        <p:attrNameLst>
                                          <p:attrName>ppt_w</p:attrName>
                                        </p:attrNameLst>
                                      </p:cBhvr>
                                      <p:tavLst>
                                        <p:tav tm="0">
                                          <p:val>
                                            <p:fltVal val="0"/>
                                          </p:val>
                                        </p:tav>
                                        <p:tav tm="100000">
                                          <p:val>
                                            <p:strVal val="#ppt_w"/>
                                          </p:val>
                                        </p:tav>
                                      </p:tavLst>
                                    </p:anim>
                                    <p:anim calcmode="lin" valueType="num">
                                      <p:cBhvr>
                                        <p:cTn id="99" dur="300" fill="hold"/>
                                        <p:tgtEl>
                                          <p:spTgt spid="10"/>
                                        </p:tgtEl>
                                        <p:attrNameLst>
                                          <p:attrName>ppt_h</p:attrName>
                                        </p:attrNameLst>
                                      </p:cBhvr>
                                      <p:tavLst>
                                        <p:tav tm="0">
                                          <p:val>
                                            <p:fltVal val="0"/>
                                          </p:val>
                                        </p:tav>
                                        <p:tav tm="100000">
                                          <p:val>
                                            <p:strVal val="#ppt_h"/>
                                          </p:val>
                                        </p:tav>
                                      </p:tavLst>
                                    </p:anim>
                                    <p:animEffect transition="in" filter="fade">
                                      <p:cBhvr>
                                        <p:cTn id="100" dur="300"/>
                                        <p:tgtEl>
                                          <p:spTgt spid="10"/>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300" fill="hold"/>
                                        <p:tgtEl>
                                          <p:spTgt spid="9"/>
                                        </p:tgtEl>
                                        <p:attrNameLst>
                                          <p:attrName>ppt_w</p:attrName>
                                        </p:attrNameLst>
                                      </p:cBhvr>
                                      <p:tavLst>
                                        <p:tav tm="0">
                                          <p:val>
                                            <p:fltVal val="0"/>
                                          </p:val>
                                        </p:tav>
                                        <p:tav tm="100000">
                                          <p:val>
                                            <p:strVal val="#ppt_w"/>
                                          </p:val>
                                        </p:tav>
                                      </p:tavLst>
                                    </p:anim>
                                    <p:anim calcmode="lin" valueType="num">
                                      <p:cBhvr>
                                        <p:cTn id="105" dur="300" fill="hold"/>
                                        <p:tgtEl>
                                          <p:spTgt spid="9"/>
                                        </p:tgtEl>
                                        <p:attrNameLst>
                                          <p:attrName>ppt_h</p:attrName>
                                        </p:attrNameLst>
                                      </p:cBhvr>
                                      <p:tavLst>
                                        <p:tav tm="0">
                                          <p:val>
                                            <p:fltVal val="0"/>
                                          </p:val>
                                        </p:tav>
                                        <p:tav tm="100000">
                                          <p:val>
                                            <p:strVal val="#ppt_h"/>
                                          </p:val>
                                        </p:tav>
                                      </p:tavLst>
                                    </p:anim>
                                    <p:animEffect transition="in" filter="fade">
                                      <p:cBhvr>
                                        <p:cTn id="106" dur="300"/>
                                        <p:tgtEl>
                                          <p:spTgt spid="9"/>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8"/>
                                        </p:tgtEl>
                                        <p:attrNameLst>
                                          <p:attrName>style.visibility</p:attrName>
                                        </p:attrNameLst>
                                      </p:cBhvr>
                                      <p:to>
                                        <p:strVal val="visible"/>
                                      </p:to>
                                    </p:set>
                                    <p:anim calcmode="lin" valueType="num">
                                      <p:cBhvr>
                                        <p:cTn id="110" dur="300" fill="hold"/>
                                        <p:tgtEl>
                                          <p:spTgt spid="8"/>
                                        </p:tgtEl>
                                        <p:attrNameLst>
                                          <p:attrName>ppt_w</p:attrName>
                                        </p:attrNameLst>
                                      </p:cBhvr>
                                      <p:tavLst>
                                        <p:tav tm="0">
                                          <p:val>
                                            <p:fltVal val="0"/>
                                          </p:val>
                                        </p:tav>
                                        <p:tav tm="100000">
                                          <p:val>
                                            <p:strVal val="#ppt_w"/>
                                          </p:val>
                                        </p:tav>
                                      </p:tavLst>
                                    </p:anim>
                                    <p:anim calcmode="lin" valueType="num">
                                      <p:cBhvr>
                                        <p:cTn id="111" dur="300" fill="hold"/>
                                        <p:tgtEl>
                                          <p:spTgt spid="8"/>
                                        </p:tgtEl>
                                        <p:attrNameLst>
                                          <p:attrName>ppt_h</p:attrName>
                                        </p:attrNameLst>
                                      </p:cBhvr>
                                      <p:tavLst>
                                        <p:tav tm="0">
                                          <p:val>
                                            <p:fltVal val="0"/>
                                          </p:val>
                                        </p:tav>
                                        <p:tav tm="100000">
                                          <p:val>
                                            <p:strVal val="#ppt_h"/>
                                          </p:val>
                                        </p:tav>
                                      </p:tavLst>
                                    </p:anim>
                                    <p:animEffect transition="in" filter="fade">
                                      <p:cBhvr>
                                        <p:cTn id="112" dur="300"/>
                                        <p:tgtEl>
                                          <p:spTgt spid="8"/>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p:cTn id="116" dur="300" fill="hold"/>
                                        <p:tgtEl>
                                          <p:spTgt spid="20"/>
                                        </p:tgtEl>
                                        <p:attrNameLst>
                                          <p:attrName>ppt_w</p:attrName>
                                        </p:attrNameLst>
                                      </p:cBhvr>
                                      <p:tavLst>
                                        <p:tav tm="0">
                                          <p:val>
                                            <p:fltVal val="0"/>
                                          </p:val>
                                        </p:tav>
                                        <p:tav tm="100000">
                                          <p:val>
                                            <p:strVal val="#ppt_w"/>
                                          </p:val>
                                        </p:tav>
                                      </p:tavLst>
                                    </p:anim>
                                    <p:anim calcmode="lin" valueType="num">
                                      <p:cBhvr>
                                        <p:cTn id="117" dur="300" fill="hold"/>
                                        <p:tgtEl>
                                          <p:spTgt spid="20"/>
                                        </p:tgtEl>
                                        <p:attrNameLst>
                                          <p:attrName>ppt_h</p:attrName>
                                        </p:attrNameLst>
                                      </p:cBhvr>
                                      <p:tavLst>
                                        <p:tav tm="0">
                                          <p:val>
                                            <p:fltVal val="0"/>
                                          </p:val>
                                        </p:tav>
                                        <p:tav tm="100000">
                                          <p:val>
                                            <p:strVal val="#ppt_h"/>
                                          </p:val>
                                        </p:tav>
                                      </p:tavLst>
                                    </p:anim>
                                    <p:animEffect transition="in" filter="fade">
                                      <p:cBhvr>
                                        <p:cTn id="118" dur="300"/>
                                        <p:tgtEl>
                                          <p:spTgt spid="20"/>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9"/>
                                        </p:tgtEl>
                                        <p:attrNameLst>
                                          <p:attrName>style.visibility</p:attrName>
                                        </p:attrNameLst>
                                      </p:cBhvr>
                                      <p:to>
                                        <p:strVal val="visible"/>
                                      </p:to>
                                    </p:set>
                                    <p:anim calcmode="lin" valueType="num">
                                      <p:cBhvr>
                                        <p:cTn id="122" dur="300" fill="hold"/>
                                        <p:tgtEl>
                                          <p:spTgt spid="19"/>
                                        </p:tgtEl>
                                        <p:attrNameLst>
                                          <p:attrName>ppt_w</p:attrName>
                                        </p:attrNameLst>
                                      </p:cBhvr>
                                      <p:tavLst>
                                        <p:tav tm="0">
                                          <p:val>
                                            <p:fltVal val="0"/>
                                          </p:val>
                                        </p:tav>
                                        <p:tav tm="100000">
                                          <p:val>
                                            <p:strVal val="#ppt_w"/>
                                          </p:val>
                                        </p:tav>
                                      </p:tavLst>
                                    </p:anim>
                                    <p:anim calcmode="lin" valueType="num">
                                      <p:cBhvr>
                                        <p:cTn id="123" dur="300" fill="hold"/>
                                        <p:tgtEl>
                                          <p:spTgt spid="19"/>
                                        </p:tgtEl>
                                        <p:attrNameLst>
                                          <p:attrName>ppt_h</p:attrName>
                                        </p:attrNameLst>
                                      </p:cBhvr>
                                      <p:tavLst>
                                        <p:tav tm="0">
                                          <p:val>
                                            <p:fltVal val="0"/>
                                          </p:val>
                                        </p:tav>
                                        <p:tav tm="100000">
                                          <p:val>
                                            <p:strVal val="#ppt_h"/>
                                          </p:val>
                                        </p:tav>
                                      </p:tavLst>
                                    </p:anim>
                                    <p:animEffect transition="in" filter="fade">
                                      <p:cBhvr>
                                        <p:cTn id="124" dur="300"/>
                                        <p:tgtEl>
                                          <p:spTgt spid="19"/>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300" fill="hold"/>
                                        <p:tgtEl>
                                          <p:spTgt spid="18"/>
                                        </p:tgtEl>
                                        <p:attrNameLst>
                                          <p:attrName>ppt_w</p:attrName>
                                        </p:attrNameLst>
                                      </p:cBhvr>
                                      <p:tavLst>
                                        <p:tav tm="0">
                                          <p:val>
                                            <p:fltVal val="0"/>
                                          </p:val>
                                        </p:tav>
                                        <p:tav tm="100000">
                                          <p:val>
                                            <p:strVal val="#ppt_w"/>
                                          </p:val>
                                        </p:tav>
                                      </p:tavLst>
                                    </p:anim>
                                    <p:anim calcmode="lin" valueType="num">
                                      <p:cBhvr>
                                        <p:cTn id="129" dur="300" fill="hold"/>
                                        <p:tgtEl>
                                          <p:spTgt spid="18"/>
                                        </p:tgtEl>
                                        <p:attrNameLst>
                                          <p:attrName>ppt_h</p:attrName>
                                        </p:attrNameLst>
                                      </p:cBhvr>
                                      <p:tavLst>
                                        <p:tav tm="0">
                                          <p:val>
                                            <p:fltVal val="0"/>
                                          </p:val>
                                        </p:tav>
                                        <p:tav tm="100000">
                                          <p:val>
                                            <p:strVal val="#ppt_h"/>
                                          </p:val>
                                        </p:tav>
                                      </p:tavLst>
                                    </p:anim>
                                    <p:animEffect transition="in" filter="fade">
                                      <p:cBhvr>
                                        <p:cTn id="130" dur="300"/>
                                        <p:tgtEl>
                                          <p:spTgt spid="18"/>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p:cTn id="134" dur="300" fill="hold"/>
                                        <p:tgtEl>
                                          <p:spTgt spid="25"/>
                                        </p:tgtEl>
                                        <p:attrNameLst>
                                          <p:attrName>ppt_w</p:attrName>
                                        </p:attrNameLst>
                                      </p:cBhvr>
                                      <p:tavLst>
                                        <p:tav tm="0">
                                          <p:val>
                                            <p:fltVal val="0"/>
                                          </p:val>
                                        </p:tav>
                                        <p:tav tm="100000">
                                          <p:val>
                                            <p:strVal val="#ppt_w"/>
                                          </p:val>
                                        </p:tav>
                                      </p:tavLst>
                                    </p:anim>
                                    <p:anim calcmode="lin" valueType="num">
                                      <p:cBhvr>
                                        <p:cTn id="135" dur="300" fill="hold"/>
                                        <p:tgtEl>
                                          <p:spTgt spid="25"/>
                                        </p:tgtEl>
                                        <p:attrNameLst>
                                          <p:attrName>ppt_h</p:attrName>
                                        </p:attrNameLst>
                                      </p:cBhvr>
                                      <p:tavLst>
                                        <p:tav tm="0">
                                          <p:val>
                                            <p:fltVal val="0"/>
                                          </p:val>
                                        </p:tav>
                                        <p:tav tm="100000">
                                          <p:val>
                                            <p:strVal val="#ppt_h"/>
                                          </p:val>
                                        </p:tav>
                                      </p:tavLst>
                                    </p:anim>
                                    <p:animEffect transition="in" filter="fade">
                                      <p:cBhvr>
                                        <p:cTn id="136" dur="300"/>
                                        <p:tgtEl>
                                          <p:spTgt spid="25"/>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24"/>
                                        </p:tgtEl>
                                        <p:attrNameLst>
                                          <p:attrName>style.visibility</p:attrName>
                                        </p:attrNameLst>
                                      </p:cBhvr>
                                      <p:to>
                                        <p:strVal val="visible"/>
                                      </p:to>
                                    </p:set>
                                    <p:anim calcmode="lin" valueType="num">
                                      <p:cBhvr>
                                        <p:cTn id="140" dur="300" fill="hold"/>
                                        <p:tgtEl>
                                          <p:spTgt spid="24"/>
                                        </p:tgtEl>
                                        <p:attrNameLst>
                                          <p:attrName>ppt_w</p:attrName>
                                        </p:attrNameLst>
                                      </p:cBhvr>
                                      <p:tavLst>
                                        <p:tav tm="0">
                                          <p:val>
                                            <p:fltVal val="0"/>
                                          </p:val>
                                        </p:tav>
                                        <p:tav tm="100000">
                                          <p:val>
                                            <p:strVal val="#ppt_w"/>
                                          </p:val>
                                        </p:tav>
                                      </p:tavLst>
                                    </p:anim>
                                    <p:anim calcmode="lin" valueType="num">
                                      <p:cBhvr>
                                        <p:cTn id="141" dur="300" fill="hold"/>
                                        <p:tgtEl>
                                          <p:spTgt spid="24"/>
                                        </p:tgtEl>
                                        <p:attrNameLst>
                                          <p:attrName>ppt_h</p:attrName>
                                        </p:attrNameLst>
                                      </p:cBhvr>
                                      <p:tavLst>
                                        <p:tav tm="0">
                                          <p:val>
                                            <p:fltVal val="0"/>
                                          </p:val>
                                        </p:tav>
                                        <p:tav tm="100000">
                                          <p:val>
                                            <p:strVal val="#ppt_h"/>
                                          </p:val>
                                        </p:tav>
                                      </p:tavLst>
                                    </p:anim>
                                    <p:animEffect transition="in" filter="fade">
                                      <p:cBhvr>
                                        <p:cTn id="142" dur="300"/>
                                        <p:tgtEl>
                                          <p:spTgt spid="24"/>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p:cTn id="146" dur="300" fill="hold"/>
                                        <p:tgtEl>
                                          <p:spTgt spid="27"/>
                                        </p:tgtEl>
                                        <p:attrNameLst>
                                          <p:attrName>ppt_w</p:attrName>
                                        </p:attrNameLst>
                                      </p:cBhvr>
                                      <p:tavLst>
                                        <p:tav tm="0">
                                          <p:val>
                                            <p:fltVal val="0"/>
                                          </p:val>
                                        </p:tav>
                                        <p:tav tm="100000">
                                          <p:val>
                                            <p:strVal val="#ppt_w"/>
                                          </p:val>
                                        </p:tav>
                                      </p:tavLst>
                                    </p:anim>
                                    <p:anim calcmode="lin" valueType="num">
                                      <p:cBhvr>
                                        <p:cTn id="147" dur="300" fill="hold"/>
                                        <p:tgtEl>
                                          <p:spTgt spid="27"/>
                                        </p:tgtEl>
                                        <p:attrNameLst>
                                          <p:attrName>ppt_h</p:attrName>
                                        </p:attrNameLst>
                                      </p:cBhvr>
                                      <p:tavLst>
                                        <p:tav tm="0">
                                          <p:val>
                                            <p:fltVal val="0"/>
                                          </p:val>
                                        </p:tav>
                                        <p:tav tm="100000">
                                          <p:val>
                                            <p:strVal val="#ppt_h"/>
                                          </p:val>
                                        </p:tav>
                                      </p:tavLst>
                                    </p:anim>
                                    <p:animEffect transition="in" filter="fade">
                                      <p:cBhvr>
                                        <p:cTn id="148" dur="300"/>
                                        <p:tgtEl>
                                          <p:spTgt spid="27"/>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30"/>
                                        </p:tgtEl>
                                        <p:attrNameLst>
                                          <p:attrName>style.visibility</p:attrName>
                                        </p:attrNameLst>
                                      </p:cBhvr>
                                      <p:to>
                                        <p:strVal val="visible"/>
                                      </p:to>
                                    </p:set>
                                    <p:anim calcmode="lin" valueType="num">
                                      <p:cBhvr>
                                        <p:cTn id="152" dur="300" fill="hold"/>
                                        <p:tgtEl>
                                          <p:spTgt spid="30"/>
                                        </p:tgtEl>
                                        <p:attrNameLst>
                                          <p:attrName>ppt_w</p:attrName>
                                        </p:attrNameLst>
                                      </p:cBhvr>
                                      <p:tavLst>
                                        <p:tav tm="0">
                                          <p:val>
                                            <p:fltVal val="0"/>
                                          </p:val>
                                        </p:tav>
                                        <p:tav tm="100000">
                                          <p:val>
                                            <p:strVal val="#ppt_w"/>
                                          </p:val>
                                        </p:tav>
                                      </p:tavLst>
                                    </p:anim>
                                    <p:anim calcmode="lin" valueType="num">
                                      <p:cBhvr>
                                        <p:cTn id="153" dur="300" fill="hold"/>
                                        <p:tgtEl>
                                          <p:spTgt spid="30"/>
                                        </p:tgtEl>
                                        <p:attrNameLst>
                                          <p:attrName>ppt_h</p:attrName>
                                        </p:attrNameLst>
                                      </p:cBhvr>
                                      <p:tavLst>
                                        <p:tav tm="0">
                                          <p:val>
                                            <p:fltVal val="0"/>
                                          </p:val>
                                        </p:tav>
                                        <p:tav tm="100000">
                                          <p:val>
                                            <p:strVal val="#ppt_h"/>
                                          </p:val>
                                        </p:tav>
                                      </p:tavLst>
                                    </p:anim>
                                    <p:animEffect transition="in" filter="fade">
                                      <p:cBhvr>
                                        <p:cTn id="154" dur="300"/>
                                        <p:tgtEl>
                                          <p:spTgt spid="30"/>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300" fill="hold"/>
                                        <p:tgtEl>
                                          <p:spTgt spid="33"/>
                                        </p:tgtEl>
                                        <p:attrNameLst>
                                          <p:attrName>ppt_w</p:attrName>
                                        </p:attrNameLst>
                                      </p:cBhvr>
                                      <p:tavLst>
                                        <p:tav tm="0">
                                          <p:val>
                                            <p:fltVal val="0"/>
                                          </p:val>
                                        </p:tav>
                                        <p:tav tm="100000">
                                          <p:val>
                                            <p:strVal val="#ppt_w"/>
                                          </p:val>
                                        </p:tav>
                                      </p:tavLst>
                                    </p:anim>
                                    <p:anim calcmode="lin" valueType="num">
                                      <p:cBhvr>
                                        <p:cTn id="159" dur="300" fill="hold"/>
                                        <p:tgtEl>
                                          <p:spTgt spid="33"/>
                                        </p:tgtEl>
                                        <p:attrNameLst>
                                          <p:attrName>ppt_h</p:attrName>
                                        </p:attrNameLst>
                                      </p:cBhvr>
                                      <p:tavLst>
                                        <p:tav tm="0">
                                          <p:val>
                                            <p:fltVal val="0"/>
                                          </p:val>
                                        </p:tav>
                                        <p:tav tm="100000">
                                          <p:val>
                                            <p:strVal val="#ppt_h"/>
                                          </p:val>
                                        </p:tav>
                                      </p:tavLst>
                                    </p:anim>
                                    <p:animEffect transition="in" filter="fade">
                                      <p:cBhvr>
                                        <p:cTn id="160" dur="300"/>
                                        <p:tgtEl>
                                          <p:spTgt spid="33"/>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32"/>
                                        </p:tgtEl>
                                        <p:attrNameLst>
                                          <p:attrName>style.visibility</p:attrName>
                                        </p:attrNameLst>
                                      </p:cBhvr>
                                      <p:to>
                                        <p:strVal val="visible"/>
                                      </p:to>
                                    </p:set>
                                    <p:anim calcmode="lin" valueType="num">
                                      <p:cBhvr>
                                        <p:cTn id="164" dur="300" fill="hold"/>
                                        <p:tgtEl>
                                          <p:spTgt spid="32"/>
                                        </p:tgtEl>
                                        <p:attrNameLst>
                                          <p:attrName>ppt_w</p:attrName>
                                        </p:attrNameLst>
                                      </p:cBhvr>
                                      <p:tavLst>
                                        <p:tav tm="0">
                                          <p:val>
                                            <p:fltVal val="0"/>
                                          </p:val>
                                        </p:tav>
                                        <p:tav tm="100000">
                                          <p:val>
                                            <p:strVal val="#ppt_w"/>
                                          </p:val>
                                        </p:tav>
                                      </p:tavLst>
                                    </p:anim>
                                    <p:anim calcmode="lin" valueType="num">
                                      <p:cBhvr>
                                        <p:cTn id="165" dur="300" fill="hold"/>
                                        <p:tgtEl>
                                          <p:spTgt spid="32"/>
                                        </p:tgtEl>
                                        <p:attrNameLst>
                                          <p:attrName>ppt_h</p:attrName>
                                        </p:attrNameLst>
                                      </p:cBhvr>
                                      <p:tavLst>
                                        <p:tav tm="0">
                                          <p:val>
                                            <p:fltVal val="0"/>
                                          </p:val>
                                        </p:tav>
                                        <p:tav tm="100000">
                                          <p:val>
                                            <p:strVal val="#ppt_h"/>
                                          </p:val>
                                        </p:tav>
                                      </p:tavLst>
                                    </p:anim>
                                    <p:animEffect transition="in" filter="fade">
                                      <p:cBhvr>
                                        <p:cTn id="166" dur="3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907" y="679472"/>
            <a:ext cx="11629293" cy="5548142"/>
          </a:xfrm>
          <a:prstGeom prst="rect">
            <a:avLst/>
          </a:prstGeom>
        </p:spPr>
      </p:pic>
      <p:pic>
        <p:nvPicPr>
          <p:cNvPr id="3" name="Picture 2"/>
          <p:cNvPicPr>
            <a:picLocks noChangeAspect="1"/>
          </p:cNvPicPr>
          <p:nvPr/>
        </p:nvPicPr>
        <p:blipFill>
          <a:blip r:embed="rId3"/>
          <a:stretch>
            <a:fillRect/>
          </a:stretch>
        </p:blipFill>
        <p:spPr>
          <a:xfrm>
            <a:off x="149291" y="550605"/>
            <a:ext cx="11734366" cy="5669343"/>
          </a:xfrm>
          <a:prstGeom prst="rect">
            <a:avLst/>
          </a:prstGeom>
        </p:spPr>
      </p:pic>
    </p:spTree>
    <p:extLst>
      <p:ext uri="{BB962C8B-B14F-4D97-AF65-F5344CB8AC3E}">
        <p14:creationId xmlns:p14="http://schemas.microsoft.com/office/powerpoint/2010/main" val="348660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Developer unlock</a:t>
            </a:r>
            <a:endParaRPr lang="en-US" dirty="0"/>
          </a:p>
        </p:txBody>
      </p:sp>
      <p:pic>
        <p:nvPicPr>
          <p:cNvPr id="10" name="Picture 9"/>
          <p:cNvPicPr>
            <a:picLocks noChangeAspect="1"/>
          </p:cNvPicPr>
          <p:nvPr/>
        </p:nvPicPr>
        <p:blipFill>
          <a:blip r:embed="rId2"/>
          <a:stretch>
            <a:fillRect/>
          </a:stretch>
        </p:blipFill>
        <p:spPr>
          <a:xfrm>
            <a:off x="4421739" y="1187620"/>
            <a:ext cx="6727855" cy="525757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84619" y="1187620"/>
            <a:ext cx="3028485" cy="5199264"/>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828401" y="3920385"/>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268503" y="3101452"/>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8364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dirty="0"/>
          </a:p>
        </p:txBody>
      </p:sp>
      <p:sp>
        <p:nvSpPr>
          <p:cNvPr id="3" name="Title 2"/>
          <p:cNvSpPr>
            <a:spLocks noGrp="1"/>
          </p:cNvSpPr>
          <p:nvPr>
            <p:ph type="ctrTitle"/>
          </p:nvPr>
        </p:nvSpPr>
        <p:spPr/>
        <p:txBody>
          <a:bodyPr/>
          <a:lstStyle/>
          <a:p>
            <a:r>
              <a:rPr lang="en-US" dirty="0" smtClean="0"/>
              <a:t>App Studio</a:t>
            </a:r>
            <a:endParaRPr lang="en-US" dirty="0"/>
          </a:p>
        </p:txBody>
      </p:sp>
    </p:spTree>
    <p:extLst>
      <p:ext uri="{BB962C8B-B14F-4D97-AF65-F5344CB8AC3E}">
        <p14:creationId xmlns:p14="http://schemas.microsoft.com/office/powerpoint/2010/main" val="174905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.NET Native</a:t>
            </a:r>
            <a:endParaRPr lang="en-US" dirty="0"/>
          </a:p>
        </p:txBody>
      </p:sp>
      <p:sp>
        <p:nvSpPr>
          <p:cNvPr id="4" name="Text Placeholder 3"/>
          <p:cNvSpPr>
            <a:spLocks noGrp="1"/>
          </p:cNvSpPr>
          <p:nvPr>
            <p:ph type="body" sz="quarter" idx="10"/>
          </p:nvPr>
        </p:nvSpPr>
        <p:spPr/>
        <p:txBody>
          <a:bodyPr/>
          <a:lstStyle/>
          <a:p>
            <a:r>
              <a:rPr lang="en-US" dirty="0" smtClean="0"/>
              <a:t>Next generation compiler in the cloud </a:t>
            </a:r>
          </a:p>
          <a:p>
            <a:pPr lvl="1"/>
            <a:r>
              <a:rPr lang="en-US" dirty="0" smtClean="0"/>
              <a:t>Every Windows apps, only Windows app (right now)</a:t>
            </a:r>
          </a:p>
          <a:p>
            <a:r>
              <a:rPr lang="en-US" dirty="0"/>
              <a:t>Apps use the standard C++ optimizer</a:t>
            </a:r>
          </a:p>
          <a:p>
            <a:pPr lvl="1"/>
            <a:r>
              <a:rPr lang="en-US" dirty="0"/>
              <a:t>As </a:t>
            </a:r>
            <a:r>
              <a:rPr lang="en-US" dirty="0" smtClean="0"/>
              <a:t>optimizer performance improves</a:t>
            </a:r>
            <a:r>
              <a:rPr lang="en-US" dirty="0"/>
              <a:t>, so does </a:t>
            </a:r>
            <a:r>
              <a:rPr lang="en-US" dirty="0" err="1"/>
              <a:t>.Net</a:t>
            </a:r>
            <a:r>
              <a:rPr lang="en-US" dirty="0"/>
              <a:t> native</a:t>
            </a:r>
          </a:p>
          <a:p>
            <a:r>
              <a:rPr lang="en-US" dirty="0" smtClean="0"/>
              <a:t>Apps with </a:t>
            </a:r>
            <a:r>
              <a:rPr lang="en-US" dirty="0" err="1" smtClean="0"/>
              <a:t>.Net</a:t>
            </a:r>
            <a:r>
              <a:rPr lang="en-US" dirty="0" smtClean="0"/>
              <a:t> </a:t>
            </a:r>
            <a:r>
              <a:rPr lang="en-US" dirty="0" err="1" smtClean="0"/>
              <a:t>bootstrapper</a:t>
            </a:r>
            <a:endParaRPr lang="en-US" dirty="0" smtClean="0"/>
          </a:p>
          <a:p>
            <a:pPr lvl="1"/>
            <a:r>
              <a:rPr lang="en-US" dirty="0" smtClean="0"/>
              <a:t>Includes garbage collection</a:t>
            </a:r>
          </a:p>
          <a:p>
            <a:r>
              <a:rPr lang="en-US" dirty="0" smtClean="0"/>
              <a:t>There is no runtime</a:t>
            </a:r>
          </a:p>
          <a:p>
            <a:pPr lvl="1"/>
            <a:r>
              <a:rPr lang="en-US" dirty="0" smtClean="0"/>
              <a:t>This is machine code</a:t>
            </a:r>
          </a:p>
          <a:p>
            <a:endParaRPr lang="en-US" dirty="0"/>
          </a:p>
        </p:txBody>
      </p:sp>
      <p:sp>
        <p:nvSpPr>
          <p:cNvPr id="3" name="Title 6"/>
          <p:cNvSpPr txBox="1">
            <a:spLocks/>
          </p:cNvSpPr>
          <p:nvPr/>
        </p:nvSpPr>
        <p:spPr>
          <a:xfrm>
            <a:off x="418643" y="1561448"/>
            <a:ext cx="9860672" cy="179285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endParaRPr lang="en-US" sz="3529" b="1" dirty="0"/>
          </a:p>
        </p:txBody>
      </p:sp>
    </p:spTree>
    <p:extLst>
      <p:ext uri="{BB962C8B-B14F-4D97-AF65-F5344CB8AC3E}">
        <p14:creationId xmlns:p14="http://schemas.microsoft.com/office/powerpoint/2010/main" val="2655778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Every Windows app will be compiled with </a:t>
            </a:r>
            <a:r>
              <a:rPr lang="en-US" dirty="0" err="1" smtClean="0"/>
              <a:t>.Net</a:t>
            </a:r>
            <a:r>
              <a:rPr lang="en-US" dirty="0" smtClean="0"/>
              <a:t> Native</a:t>
            </a:r>
            <a:endParaRPr lang="en-US" dirty="0"/>
          </a:p>
        </p:txBody>
      </p:sp>
    </p:spTree>
    <p:extLst>
      <p:ext uri="{BB962C8B-B14F-4D97-AF65-F5344CB8AC3E}">
        <p14:creationId xmlns:p14="http://schemas.microsoft.com/office/powerpoint/2010/main" val="508626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benefits with </a:t>
            </a:r>
            <a:r>
              <a:rPr lang="en-US" dirty="0" err="1" smtClean="0"/>
              <a:t>.Net</a:t>
            </a:r>
            <a:r>
              <a:rPr lang="en-US" dirty="0" smtClean="0"/>
              <a:t> Native</a:t>
            </a:r>
            <a:endParaRPr lang="en-US" dirty="0"/>
          </a:p>
        </p:txBody>
      </p:sp>
      <p:sp>
        <p:nvSpPr>
          <p:cNvPr id="6" name="Text Placeholder 5"/>
          <p:cNvSpPr>
            <a:spLocks noGrp="1"/>
          </p:cNvSpPr>
          <p:nvPr>
            <p:ph type="body" sz="quarter" idx="10"/>
          </p:nvPr>
        </p:nvSpPr>
        <p:spPr/>
        <p:txBody>
          <a:bodyPr/>
          <a:lstStyle/>
          <a:p>
            <a:r>
              <a:rPr lang="en-US" dirty="0" smtClean="0"/>
              <a:t>50% faster average startup time</a:t>
            </a:r>
          </a:p>
          <a:p>
            <a:r>
              <a:rPr lang="en-US" dirty="0" smtClean="0"/>
              <a:t>14% less average memory usage</a:t>
            </a:r>
          </a:p>
        </p:txBody>
      </p:sp>
    </p:spTree>
    <p:extLst>
      <p:ext uri="{BB962C8B-B14F-4D97-AF65-F5344CB8AC3E}">
        <p14:creationId xmlns:p14="http://schemas.microsoft.com/office/powerpoint/2010/main" val="38211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21"/>
          <p:cNvGrpSpPr/>
          <p:nvPr/>
        </p:nvGrpSpPr>
        <p:grpSpPr>
          <a:xfrm>
            <a:off x="808979" y="2008228"/>
            <a:ext cx="10319466" cy="3946180"/>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nSpc>
                    <a:spcPct val="90000"/>
                  </a:lnSpc>
                  <a:spcBef>
                    <a:spcPts val="600"/>
                  </a:spcBef>
                </a:pPr>
                <a:r>
                  <a:rPr lang="en-US" sz="2745" dirty="0">
                    <a:solidFill>
                      <a:srgbClr val="B4009E"/>
                    </a:solidFill>
                    <a:latin typeface="Segoe UI Light"/>
                  </a:rPr>
                  <a:t>Other Mobile Platforms</a:t>
                </a:r>
              </a:p>
            </p:txBody>
          </p:sp>
          <p:sp>
            <p:nvSpPr>
              <p:cNvPr id="67" name="Rectangle 33"/>
              <p:cNvSpPr/>
              <p:nvPr/>
            </p:nvSpPr>
            <p:spPr>
              <a:xfrm>
                <a:off x="3393258" y="51810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t>
                </a:r>
                <a:r>
                  <a:rPr lang="en-US" sz="1961" dirty="0" err="1">
                    <a:solidFill>
                      <a:srgbClr val="FFFFFF"/>
                    </a:solidFill>
                    <a:latin typeface="Segoe UI Light"/>
                  </a:rPr>
                  <a:t>Islandwood</a:t>
                </a:r>
                <a:endParaRPr lang="en-US" sz="1961"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Astoria</a:t>
                </a:r>
              </a:p>
            </p:txBody>
          </p:sp>
          <p:sp>
            <p:nvSpPr>
              <p:cNvPr id="69" name="TextBox 36"/>
              <p:cNvSpPr txBox="1"/>
              <p:nvPr/>
            </p:nvSpPr>
            <p:spPr>
              <a:xfrm>
                <a:off x="7416954" y="3547019"/>
                <a:ext cx="4204869" cy="544765"/>
              </a:xfrm>
              <a:prstGeom prst="rect">
                <a:avLst/>
              </a:prstGeom>
              <a:noFill/>
            </p:spPr>
            <p:txBody>
              <a:bodyPr wrap="square" lIns="179285" tIns="143428" rIns="179285" bIns="143428" rtlCol="0">
                <a:spAutoFit/>
              </a:bodyPr>
              <a:lstStyle/>
              <a:p>
                <a:pPr>
                  <a:lnSpc>
                    <a:spcPct val="90000"/>
                  </a:lnSpc>
                  <a:spcAft>
                    <a:spcPts val="588"/>
                  </a:spcAft>
                </a:pPr>
                <a:endParaRPr lang="en-US" sz="1765" dirty="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464"/>
              </a:xfrm>
              <a:prstGeom prst="rect">
                <a:avLst/>
              </a:prstGeom>
              <a:noFill/>
            </p:spPr>
            <p:txBody>
              <a:bodyPr wrap="square" lIns="179285" tIns="143428" rIns="179285" bIns="143428" rtlCol="0">
                <a:spAutoFit/>
              </a:bodyPr>
              <a:lstStyle/>
              <a:p>
                <a:pPr>
                  <a:lnSpc>
                    <a:spcPct val="90000"/>
                  </a:lnSpc>
                  <a:spcAft>
                    <a:spcPts val="588"/>
                  </a:spcAft>
                </a:pPr>
                <a:endParaRPr lang="en-US" sz="1961" dirty="0" err="1">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nSpc>
                    <a:spcPct val="90000"/>
                  </a:lnSpc>
                  <a:spcAft>
                    <a:spcPts val="588"/>
                  </a:spcAft>
                </a:pPr>
                <a:r>
                  <a:rPr lang="en-US" sz="1372" dirty="0">
                    <a:solidFill>
                      <a:srgbClr val="404040">
                        <a:lumMod val="50000"/>
                      </a:srgbClr>
                    </a:solidFill>
                  </a:rPr>
                  <a:t>Use your Java / C++ code</a:t>
                </a:r>
              </a:p>
              <a:p>
                <a:pPr>
                  <a:lnSpc>
                    <a:spcPct val="90000"/>
                  </a:lnSpc>
                  <a:spcAft>
                    <a:spcPts val="588"/>
                  </a:spcAft>
                </a:pPr>
                <a:r>
                  <a:rPr lang="en-US" sz="1372" dirty="0">
                    <a:solidFill>
                      <a:srgbClr val="404040">
                        <a:lumMod val="50000"/>
                      </a:srgbClr>
                    </a:solidFill>
                  </a:rPr>
                  <a:t>Use Android IDE</a:t>
                </a:r>
              </a:p>
              <a:p>
                <a:pPr>
                  <a:lnSpc>
                    <a:spcPct val="90000"/>
                  </a:lnSpc>
                  <a:spcAft>
                    <a:spcPts val="588"/>
                  </a:spcAft>
                </a:pPr>
                <a:r>
                  <a:rPr lang="en-US" sz="1372" dirty="0">
                    <a:solidFill>
                      <a:srgbClr val="404040">
                        <a:lumMod val="50000"/>
                      </a:srgbClr>
                    </a:solidFill>
                  </a:rPr>
                  <a:t>High code reuse</a:t>
                </a: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nSpc>
                    <a:spcPct val="90000"/>
                  </a:lnSpc>
                  <a:spcAft>
                    <a:spcPts val="588"/>
                  </a:spcAft>
                </a:pPr>
                <a:r>
                  <a:rPr lang="en-US" sz="1372" dirty="0">
                    <a:solidFill>
                      <a:srgbClr val="404040">
                        <a:lumMod val="50000"/>
                      </a:srgbClr>
                    </a:solidFill>
                  </a:rPr>
                  <a:t>Use your Objective C code</a:t>
                </a:r>
              </a:p>
              <a:p>
                <a:pPr>
                  <a:lnSpc>
                    <a:spcPct val="90000"/>
                  </a:lnSpc>
                  <a:spcAft>
                    <a:spcPts val="588"/>
                  </a:spcAft>
                </a:pPr>
                <a:r>
                  <a:rPr lang="en-US" sz="1372" dirty="0">
                    <a:solidFill>
                      <a:srgbClr val="404040">
                        <a:lumMod val="50000"/>
                      </a:srgbClr>
                    </a:solidFill>
                  </a:rPr>
                  <a:t>Use Visual Studio</a:t>
                </a:r>
              </a:p>
              <a:p>
                <a:pPr>
                  <a:lnSpc>
                    <a:spcPct val="90000"/>
                  </a:lnSpc>
                  <a:spcAft>
                    <a:spcPts val="588"/>
                  </a:spcAft>
                </a:pPr>
                <a:r>
                  <a:rPr lang="en-US" sz="1372" dirty="0">
                    <a:solidFill>
                      <a:srgbClr val="404040">
                        <a:lumMod val="50000"/>
                      </a:srgbClr>
                    </a:solidFill>
                  </a:rPr>
                  <a:t>Medium-high code reuse</a:t>
                </a:r>
              </a:p>
            </p:txBody>
          </p:sp>
        </p:grpSp>
      </p:grpSp>
      <p:sp>
        <p:nvSpPr>
          <p:cNvPr id="5"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 name="Rectangle 5"/>
          <p:cNvSpPr/>
          <p:nvPr/>
        </p:nvSpPr>
        <p:spPr>
          <a:xfrm>
            <a:off x="301006" y="774951"/>
            <a:ext cx="9373577" cy="374793"/>
          </a:xfrm>
          <a:prstGeom prst="rect">
            <a:avLst/>
          </a:prstGeom>
        </p:spPr>
        <p:txBody>
          <a:bodyPr wrap="square">
            <a:spAutoFit/>
          </a:bodyPr>
          <a:lstStyle/>
          <a:p>
            <a:r>
              <a:rPr lang="en-US" dirty="0">
                <a:solidFill>
                  <a:srgbClr val="737373"/>
                </a:solidFill>
              </a:rPr>
              <a:t>Wherever your code was born, you can bring it to Windows</a:t>
            </a:r>
          </a:p>
        </p:txBody>
      </p:sp>
    </p:spTree>
    <p:extLst>
      <p:ext uri="{BB962C8B-B14F-4D97-AF65-F5344CB8AC3E}">
        <p14:creationId xmlns:p14="http://schemas.microsoft.com/office/powerpoint/2010/main" val="32823114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5487"/>
            <a:ext cx="11853631" cy="982133"/>
          </a:xfrm>
        </p:spPr>
        <p:txBody>
          <a:bodyPr/>
          <a:lstStyle/>
          <a:p>
            <a:r>
              <a:rPr lang="en-GB" dirty="0" smtClean="0"/>
              <a:t>Continuum for Convertibles and Phones</a:t>
            </a:r>
            <a:endParaRPr lang="en-GB" dirty="0"/>
          </a:p>
        </p:txBody>
      </p:sp>
      <p:pic>
        <p:nvPicPr>
          <p:cNvPr id="4" name="Picture 3"/>
          <p:cNvPicPr>
            <a:picLocks noChangeAspect="1"/>
          </p:cNvPicPr>
          <p:nvPr/>
        </p:nvPicPr>
        <p:blipFill>
          <a:blip r:embed="rId2"/>
          <a:stretch>
            <a:fillRect/>
          </a:stretch>
        </p:blipFill>
        <p:spPr>
          <a:xfrm>
            <a:off x="-390071" y="0"/>
            <a:ext cx="12825263" cy="6858000"/>
          </a:xfrm>
          <a:prstGeom prst="rect">
            <a:avLst/>
          </a:prstGeom>
        </p:spPr>
      </p:pic>
      <p:sp>
        <p:nvSpPr>
          <p:cNvPr id="5" name="TextBox 4"/>
          <p:cNvSpPr txBox="1"/>
          <p:nvPr/>
        </p:nvSpPr>
        <p:spPr>
          <a:xfrm>
            <a:off x="8406253" y="451310"/>
            <a:ext cx="4185100" cy="1883593"/>
          </a:xfrm>
          <a:prstGeom prst="rect">
            <a:avLst/>
          </a:prstGeom>
          <a:noFill/>
        </p:spPr>
        <p:txBody>
          <a:bodyPr wrap="square" lIns="137160" tIns="109728" rIns="137160" bIns="109728" rtlCol="0">
            <a:spAutoFit/>
          </a:bodyPr>
          <a:lstStyle/>
          <a:p>
            <a:pPr>
              <a:lnSpc>
                <a:spcPct val="90000"/>
              </a:lnSpc>
              <a:spcBef>
                <a:spcPts val="600"/>
              </a:spcBef>
            </a:pPr>
            <a:r>
              <a:rPr lang="en-GB" sz="4000" dirty="0" smtClean="0">
                <a:solidFill>
                  <a:schemeClr val="bg1"/>
                </a:solidFill>
                <a:latin typeface="+mj-lt"/>
              </a:rPr>
              <a:t>Continuum for convertibles and Phones</a:t>
            </a:r>
          </a:p>
        </p:txBody>
      </p:sp>
    </p:spTree>
    <p:extLst>
      <p:ext uri="{BB962C8B-B14F-4D97-AF65-F5344CB8AC3E}">
        <p14:creationId xmlns:p14="http://schemas.microsoft.com/office/powerpoint/2010/main" val="42346027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598" b="5846"/>
          <a:stretch/>
        </p:blipFill>
        <p:spPr>
          <a:xfrm>
            <a:off x="2454" y="487"/>
            <a:ext cx="12187096" cy="6857027"/>
          </a:xfrm>
          <a:prstGeom prst="rect">
            <a:avLst/>
          </a:prstGeom>
        </p:spPr>
      </p:pic>
      <p:sp>
        <p:nvSpPr>
          <p:cNvPr id="8" name="Rectangle 7"/>
          <p:cNvSpPr/>
          <p:nvPr/>
        </p:nvSpPr>
        <p:spPr bwMode="auto">
          <a:xfrm rot="16200000" flipH="1" flipV="1">
            <a:off x="2667484" y="-2664545"/>
            <a:ext cx="6857027" cy="12187096"/>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rtlCol="0" anchor="ctr" anchorCtr="0" compatLnSpc="1">
            <a:prstTxWarp prst="textNoShape">
              <a:avLst/>
            </a:prstTxWarp>
          </a:bodyPr>
          <a:lstStyle/>
          <a:p>
            <a:pPr algn="ctr" defTabSz="913338" fontAlgn="base">
              <a:spcBef>
                <a:spcPct val="0"/>
              </a:spcBef>
              <a:spcAft>
                <a:spcPct val="0"/>
              </a:spcAft>
            </a:pPr>
            <a:endParaRPr lang="en-US" sz="2298"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354" y="380022"/>
            <a:ext cx="1629508" cy="6110656"/>
          </a:xfrm>
          <a:prstGeom prst="rect">
            <a:avLst/>
          </a:prstGeom>
          <a:effectLst>
            <a:outerShdw blurRad="63500" sx="102000" sy="102000" algn="ctr" rotWithShape="0">
              <a:prstClr val="black">
                <a:alpha val="40000"/>
              </a:prstClr>
            </a:outerShdw>
          </a:effectLst>
        </p:spPr>
      </p:pic>
      <p:sp>
        <p:nvSpPr>
          <p:cNvPr id="9" name="Text Placeholder 2"/>
          <p:cNvSpPr txBox="1">
            <a:spLocks/>
          </p:cNvSpPr>
          <p:nvPr/>
        </p:nvSpPr>
        <p:spPr>
          <a:xfrm>
            <a:off x="397332" y="380023"/>
            <a:ext cx="5848073" cy="3702167"/>
          </a:xfrm>
          <a:prstGeom prst="rect">
            <a:avLst/>
          </a:prstGeom>
        </p:spPr>
        <p:txBody>
          <a:bodyPr vert="horz" wrap="square" lIns="0" tIns="0" rIns="0" bIns="0" rtlCol="0">
            <a:spAutoFit/>
          </a:bodyPr>
          <a:lstStyle>
            <a:lvl1pPr indent="0">
              <a:lnSpc>
                <a:spcPct val="90000"/>
              </a:lnSpc>
              <a:spcBef>
                <a:spcPts val="1200"/>
              </a:spcBef>
              <a:buSzPct val="90000"/>
              <a:buFont typeface="Arial" pitchFamily="34" charset="0"/>
              <a:buNone/>
              <a:defRPr sz="2000">
                <a:solidFill>
                  <a:schemeClr val="bg1"/>
                </a:solidFill>
                <a:latin typeface="+mj-lt"/>
              </a:defRPr>
            </a:lvl1pPr>
            <a:lvl2pPr marL="0" indent="0">
              <a:lnSpc>
                <a:spcPct val="90000"/>
              </a:lnSpc>
              <a:spcBef>
                <a:spcPct val="20000"/>
              </a:spcBef>
              <a:buSzPct val="90000"/>
              <a:buFont typeface="Arial" pitchFamily="34" charset="0"/>
              <a:buNone/>
              <a:tabLst>
                <a:tab pos="630238"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233341"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457155" indent="0">
              <a:lnSpc>
                <a:spcPct val="90000"/>
              </a:lnSpc>
              <a:spcBef>
                <a:spcPct val="20000"/>
              </a:spcBef>
              <a:buSzPct val="90000"/>
              <a:buFont typeface="Arial" pitchFamily="34" charset="0"/>
              <a:buNone/>
              <a:tabLst>
                <a:tab pos="914400" algn="l"/>
              </a:tabLst>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693670" indent="0">
              <a:lnSpc>
                <a:spcPct val="90000"/>
              </a:lnSpc>
              <a:spcBef>
                <a:spcPct val="20000"/>
              </a:spcBef>
              <a:buSzPct val="90000"/>
              <a:buFont typeface="Arial" pitchFamily="34" charset="0"/>
              <a:buNone/>
              <a:defRPr sz="20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2353" dirty="0"/>
              <a:t>Online Microsoft training delivered by experts to help technologists continually learn</a:t>
            </a:r>
          </a:p>
          <a:p>
            <a:r>
              <a:rPr lang="en-US" sz="2353" dirty="0"/>
              <a:t>Hundreds of courses for developers, IT Pros, students, entrepreneurs and enthusiasts</a:t>
            </a:r>
          </a:p>
          <a:p>
            <a:r>
              <a:rPr lang="en-US" sz="2353" dirty="0"/>
              <a:t>11 different languages</a:t>
            </a:r>
            <a:endParaRPr lang="pt-BR" sz="2353" dirty="0"/>
          </a:p>
          <a:p>
            <a:r>
              <a:rPr lang="pt-BR" sz="2353" dirty="0"/>
              <a:t>3M students registered</a:t>
            </a:r>
          </a:p>
          <a:p>
            <a:r>
              <a:rPr lang="pt-BR" sz="2353" dirty="0"/>
              <a:t>Build your own Learning Plan</a:t>
            </a:r>
          </a:p>
          <a:p>
            <a:r>
              <a:rPr lang="pt-BR" sz="2353" dirty="0"/>
              <a:t>All free!</a:t>
            </a:r>
          </a:p>
        </p:txBody>
      </p:sp>
      <p:sp>
        <p:nvSpPr>
          <p:cNvPr id="10" name="TextBox 9"/>
          <p:cNvSpPr txBox="1"/>
          <p:nvPr/>
        </p:nvSpPr>
        <p:spPr>
          <a:xfrm>
            <a:off x="397331" y="5936758"/>
            <a:ext cx="8950819" cy="553998"/>
          </a:xfrm>
          <a:prstGeom prst="rect">
            <a:avLst/>
          </a:prstGeom>
          <a:noFill/>
        </p:spPr>
        <p:txBody>
          <a:bodyPr wrap="square" lIns="0" tIns="0" rIns="0" bIns="0" rtlCol="0">
            <a:spAutoFit/>
          </a:bodyPr>
          <a:lstStyle/>
          <a:p>
            <a:r>
              <a:rPr lang="en-US" sz="3600" dirty="0">
                <a:solidFill>
                  <a:schemeClr val="bg1"/>
                </a:solidFill>
                <a:latin typeface="Segoe UI Light" pitchFamily="34" charset="0"/>
              </a:rPr>
              <a:t>http://www.microsoftvirtualacademy.com</a:t>
            </a:r>
          </a:p>
        </p:txBody>
      </p:sp>
    </p:spTree>
    <p:extLst>
      <p:ext uri="{BB962C8B-B14F-4D97-AF65-F5344CB8AC3E}">
        <p14:creationId xmlns:p14="http://schemas.microsoft.com/office/powerpoint/2010/main" val="4246880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500"/>
                                        <p:tgtEl>
                                          <p:spTgt spid="9">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2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384279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1995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884713" y="4754765"/>
            <a:ext cx="742101" cy="627864"/>
            <a:chOff x="1884713" y="4754765"/>
            <a:chExt cx="742101" cy="627864"/>
          </a:xfrm>
        </p:grpSpPr>
        <p:sp>
          <p:nvSpPr>
            <p:cNvPr id="17" name="Oval 16"/>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12</a:t>
              </a:r>
            </a:p>
          </p:txBody>
        </p:sp>
      </p:grpSp>
      <p:sp>
        <p:nvSpPr>
          <p:cNvPr id="15" name="TextBox 14"/>
          <p:cNvSpPr txBox="1"/>
          <p:nvPr/>
        </p:nvSpPr>
        <p:spPr>
          <a:xfrm>
            <a:off x="195468" y="810229"/>
            <a:ext cx="2873159" cy="1446550"/>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Always up-to-date</a:t>
            </a:r>
          </a:p>
          <a:p>
            <a:pPr>
              <a:lnSpc>
                <a:spcPct val="90000"/>
              </a:lnSpc>
              <a:spcAft>
                <a:spcPts val="600"/>
              </a:spcAft>
            </a:pPr>
            <a:r>
              <a:rPr lang="en-US" sz="2400" dirty="0" smtClean="0">
                <a:gradFill>
                  <a:gsLst>
                    <a:gs pos="2917">
                      <a:schemeClr val="tx1"/>
                    </a:gs>
                    <a:gs pos="30000">
                      <a:schemeClr val="tx1"/>
                    </a:gs>
                  </a:gsLst>
                  <a:lin ang="5400000" scaled="0"/>
                </a:gradFill>
              </a:rPr>
              <a:t>Update frequently</a:t>
            </a:r>
          </a:p>
          <a:p>
            <a:pPr>
              <a:lnSpc>
                <a:spcPct val="90000"/>
              </a:lnSpc>
              <a:spcAft>
                <a:spcPts val="600"/>
              </a:spcAft>
            </a:pPr>
            <a:r>
              <a:rPr lang="en-US" sz="2400" dirty="0" smtClean="0">
                <a:gradFill>
                  <a:gsLst>
                    <a:gs pos="2917">
                      <a:schemeClr val="tx1"/>
                    </a:gs>
                    <a:gs pos="30000">
                      <a:schemeClr val="tx1"/>
                    </a:gs>
                  </a:gsLst>
                  <a:lin ang="5400000" scaled="0"/>
                </a:gradFill>
              </a:rPr>
              <a:t>Single doc model</a:t>
            </a:r>
          </a:p>
        </p:txBody>
      </p:sp>
      <p:sp>
        <p:nvSpPr>
          <p:cNvPr id="16" name="TextBox 15"/>
          <p:cNvSpPr txBox="1"/>
          <p:nvPr/>
        </p:nvSpPr>
        <p:spPr>
          <a:xfrm>
            <a:off x="8438571" y="810229"/>
            <a:ext cx="2873159"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Always up-to-date</a:t>
            </a:r>
          </a:p>
          <a:p>
            <a:pPr>
              <a:lnSpc>
                <a:spcPct val="90000"/>
              </a:lnSpc>
              <a:spcAft>
                <a:spcPts val="600"/>
              </a:spcAft>
            </a:pPr>
            <a:r>
              <a:rPr lang="en-US" sz="2400" dirty="0" smtClean="0">
                <a:gradFill>
                  <a:gsLst>
                    <a:gs pos="2917">
                      <a:schemeClr val="tx1"/>
                    </a:gs>
                    <a:gs pos="30000">
                      <a:schemeClr val="tx1"/>
                    </a:gs>
                  </a:gsLst>
                  <a:lin ang="5400000" scaled="0"/>
                </a:gradFill>
              </a:rPr>
              <a:t>Update frequently</a:t>
            </a:r>
          </a:p>
          <a:p>
            <a:pPr>
              <a:lnSpc>
                <a:spcPct val="90000"/>
              </a:lnSpc>
              <a:spcAft>
                <a:spcPts val="600"/>
              </a:spcAft>
            </a:pPr>
            <a:r>
              <a:rPr lang="en-US" sz="2400" dirty="0" smtClean="0">
                <a:gradFill>
                  <a:gsLst>
                    <a:gs pos="2917">
                      <a:schemeClr val="tx1"/>
                    </a:gs>
                    <a:gs pos="30000">
                      <a:schemeClr val="tx1"/>
                    </a:gs>
                  </a:gsLst>
                  <a:lin ang="5400000" scaled="0"/>
                </a:gradFill>
              </a:rPr>
              <a:t>Single doc model</a:t>
            </a:r>
          </a:p>
        </p:txBody>
      </p:sp>
      <p:grpSp>
        <p:nvGrpSpPr>
          <p:cNvPr id="22" name="Group 21"/>
          <p:cNvGrpSpPr/>
          <p:nvPr/>
        </p:nvGrpSpPr>
        <p:grpSpPr>
          <a:xfrm>
            <a:off x="1897568" y="4759247"/>
            <a:ext cx="742101" cy="627864"/>
            <a:chOff x="1884713" y="4754765"/>
            <a:chExt cx="742101" cy="627864"/>
          </a:xfrm>
        </p:grpSpPr>
        <p:sp>
          <p:nvSpPr>
            <p:cNvPr id="23" name="Oval 22"/>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13</a:t>
              </a:r>
            </a:p>
          </p:txBody>
        </p:sp>
      </p:grpSp>
      <p:grpSp>
        <p:nvGrpSpPr>
          <p:cNvPr id="27" name="Group 26"/>
          <p:cNvGrpSpPr/>
          <p:nvPr/>
        </p:nvGrpSpPr>
        <p:grpSpPr>
          <a:xfrm>
            <a:off x="10521356" y="4864219"/>
            <a:ext cx="742101" cy="627864"/>
            <a:chOff x="10521356" y="4864219"/>
            <a:chExt cx="742101" cy="627864"/>
          </a:xfrm>
        </p:grpSpPr>
        <p:sp>
          <p:nvSpPr>
            <p:cNvPr id="28" name="Oval 2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10521356"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34</a:t>
              </a:r>
            </a:p>
          </p:txBody>
        </p:sp>
      </p:grpSp>
      <p:grpSp>
        <p:nvGrpSpPr>
          <p:cNvPr id="31" name="Group 30"/>
          <p:cNvGrpSpPr/>
          <p:nvPr/>
        </p:nvGrpSpPr>
        <p:grpSpPr>
          <a:xfrm>
            <a:off x="1897567" y="4743190"/>
            <a:ext cx="742101" cy="627864"/>
            <a:chOff x="1884713" y="4754765"/>
            <a:chExt cx="742101" cy="627864"/>
          </a:xfrm>
        </p:grpSpPr>
        <p:sp>
          <p:nvSpPr>
            <p:cNvPr id="32" name="Oval 31"/>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14</a:t>
              </a:r>
            </a:p>
          </p:txBody>
        </p:sp>
      </p:grpSp>
      <p:grpSp>
        <p:nvGrpSpPr>
          <p:cNvPr id="35" name="Group 34"/>
          <p:cNvGrpSpPr/>
          <p:nvPr/>
        </p:nvGrpSpPr>
        <p:grpSpPr>
          <a:xfrm>
            <a:off x="10521356" y="4864219"/>
            <a:ext cx="742101" cy="627864"/>
            <a:chOff x="10521356" y="4864219"/>
            <a:chExt cx="742101" cy="627864"/>
          </a:xfrm>
        </p:grpSpPr>
        <p:sp>
          <p:nvSpPr>
            <p:cNvPr id="36" name="Oval 3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10521356"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35</a:t>
              </a:r>
            </a:p>
          </p:txBody>
        </p:sp>
      </p:grpSp>
      <p:sp>
        <p:nvSpPr>
          <p:cNvPr id="41" name="Oval 40"/>
          <p:cNvSpPr/>
          <p:nvPr/>
        </p:nvSpPr>
        <p:spPr bwMode="auto">
          <a:xfrm>
            <a:off x="6510084" y="439857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5506948" y="4384474"/>
            <a:ext cx="1580253" cy="1323179"/>
            <a:chOff x="5489002" y="4985248"/>
            <a:chExt cx="1580253" cy="1323179"/>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002" y="5057122"/>
              <a:ext cx="1251305" cy="1251305"/>
            </a:xfrm>
            <a:prstGeom prst="rect">
              <a:avLst/>
            </a:prstGeom>
          </p:spPr>
        </p:pic>
        <p:grpSp>
          <p:nvGrpSpPr>
            <p:cNvPr id="44" name="Group 43"/>
            <p:cNvGrpSpPr/>
            <p:nvPr/>
          </p:nvGrpSpPr>
          <p:grpSpPr>
            <a:xfrm>
              <a:off x="6327154" y="4985248"/>
              <a:ext cx="742101" cy="627864"/>
              <a:chOff x="10549640" y="4864219"/>
              <a:chExt cx="742101" cy="627864"/>
            </a:xfrm>
          </p:grpSpPr>
          <p:sp>
            <p:nvSpPr>
              <p:cNvPr id="45" name="Oval 4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10549640"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Q</a:t>
                </a:r>
              </a:p>
            </p:txBody>
          </p:sp>
        </p:grpSp>
      </p:grpSp>
      <p:grpSp>
        <p:nvGrpSpPr>
          <p:cNvPr id="58" name="Group 57"/>
          <p:cNvGrpSpPr/>
          <p:nvPr/>
        </p:nvGrpSpPr>
        <p:grpSpPr>
          <a:xfrm>
            <a:off x="5445599" y="5149965"/>
            <a:ext cx="1547674" cy="1372334"/>
            <a:chOff x="5328930" y="2514595"/>
            <a:chExt cx="1547674" cy="1372334"/>
          </a:xfrm>
        </p:grpSpPr>
        <p:grpSp>
          <p:nvGrpSpPr>
            <p:cNvPr id="47" name="Group 46"/>
            <p:cNvGrpSpPr/>
            <p:nvPr/>
          </p:nvGrpSpPr>
          <p:grpSpPr>
            <a:xfrm>
              <a:off x="6134503" y="2514595"/>
              <a:ext cx="742101" cy="627864"/>
              <a:chOff x="10606645" y="4864219"/>
              <a:chExt cx="742101" cy="627864"/>
            </a:xfrm>
          </p:grpSpPr>
          <p:sp>
            <p:nvSpPr>
              <p:cNvPr id="48" name="Oval 4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5</a:t>
                </a:r>
              </a:p>
            </p:txBody>
          </p:sp>
        </p:grpSp>
        <p:pic>
          <p:nvPicPr>
            <p:cNvPr id="50" name="Picture 4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8930" y="2635624"/>
              <a:ext cx="1251305" cy="1251305"/>
            </a:xfrm>
            <a:prstGeom prst="rect">
              <a:avLst/>
            </a:prstGeom>
          </p:spPr>
        </p:pic>
      </p:grpSp>
      <p:grpSp>
        <p:nvGrpSpPr>
          <p:cNvPr id="63" name="Group 62"/>
          <p:cNvGrpSpPr/>
          <p:nvPr/>
        </p:nvGrpSpPr>
        <p:grpSpPr>
          <a:xfrm>
            <a:off x="5384957" y="3647940"/>
            <a:ext cx="1586368" cy="1121230"/>
            <a:chOff x="5110315" y="1533504"/>
            <a:chExt cx="1586368" cy="1121230"/>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0315" y="1625403"/>
              <a:ext cx="1063358" cy="1029331"/>
            </a:xfrm>
            <a:prstGeom prst="rect">
              <a:avLst/>
            </a:prstGeom>
          </p:spPr>
        </p:pic>
        <p:grpSp>
          <p:nvGrpSpPr>
            <p:cNvPr id="54" name="Group 53"/>
            <p:cNvGrpSpPr/>
            <p:nvPr/>
          </p:nvGrpSpPr>
          <p:grpSpPr>
            <a:xfrm>
              <a:off x="5954582" y="1533504"/>
              <a:ext cx="742101" cy="627864"/>
              <a:chOff x="10606645" y="4864219"/>
              <a:chExt cx="742101" cy="627864"/>
            </a:xfrm>
          </p:grpSpPr>
          <p:sp>
            <p:nvSpPr>
              <p:cNvPr id="55" name="Oval 5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7</a:t>
                </a:r>
                <a:endParaRPr lang="en-US" sz="2400" dirty="0" smtClean="0">
                  <a:solidFill>
                    <a:schemeClr val="bg1"/>
                  </a:solidFill>
                </a:endParaRPr>
              </a:p>
            </p:txBody>
          </p:sp>
        </p:grpSp>
      </p:grpSp>
      <p:grpSp>
        <p:nvGrpSpPr>
          <p:cNvPr id="73" name="Group 72"/>
          <p:cNvGrpSpPr/>
          <p:nvPr/>
        </p:nvGrpSpPr>
        <p:grpSpPr>
          <a:xfrm>
            <a:off x="5535814" y="2843923"/>
            <a:ext cx="1618571" cy="1136342"/>
            <a:chOff x="4630478" y="118428"/>
            <a:chExt cx="1618571" cy="1136342"/>
          </a:xfrm>
        </p:grpSpPr>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0478" y="225439"/>
              <a:ext cx="1063358" cy="1029331"/>
            </a:xfrm>
            <a:prstGeom prst="rect">
              <a:avLst/>
            </a:prstGeom>
          </p:spPr>
        </p:pic>
        <p:grpSp>
          <p:nvGrpSpPr>
            <p:cNvPr id="60" name="Group 59"/>
            <p:cNvGrpSpPr/>
            <p:nvPr/>
          </p:nvGrpSpPr>
          <p:grpSpPr>
            <a:xfrm>
              <a:off x="5506948" y="118428"/>
              <a:ext cx="742101" cy="627864"/>
              <a:chOff x="10606645" y="4864219"/>
              <a:chExt cx="742101" cy="627864"/>
            </a:xfrm>
          </p:grpSpPr>
          <p:sp>
            <p:nvSpPr>
              <p:cNvPr id="61" name="Oval 6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8</a:t>
                </a:r>
              </a:p>
            </p:txBody>
          </p:sp>
        </p:grpSp>
      </p:grpSp>
      <p:grpSp>
        <p:nvGrpSpPr>
          <p:cNvPr id="79" name="Group 78"/>
          <p:cNvGrpSpPr/>
          <p:nvPr/>
        </p:nvGrpSpPr>
        <p:grpSpPr>
          <a:xfrm>
            <a:off x="5495134" y="2022954"/>
            <a:ext cx="1533329" cy="1095092"/>
            <a:chOff x="6253647" y="1161687"/>
            <a:chExt cx="1533329" cy="1095092"/>
          </a:xfrm>
        </p:grpSpPr>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3647" y="1322323"/>
              <a:ext cx="1009212" cy="934456"/>
            </a:xfrm>
            <a:prstGeom prst="rect">
              <a:avLst/>
            </a:prstGeom>
          </p:spPr>
        </p:pic>
        <p:grpSp>
          <p:nvGrpSpPr>
            <p:cNvPr id="65" name="Group 64"/>
            <p:cNvGrpSpPr/>
            <p:nvPr/>
          </p:nvGrpSpPr>
          <p:grpSpPr>
            <a:xfrm>
              <a:off x="7044875" y="1161687"/>
              <a:ext cx="742101" cy="627864"/>
              <a:chOff x="10606645" y="4864219"/>
              <a:chExt cx="742101" cy="627864"/>
            </a:xfrm>
          </p:grpSpPr>
          <p:sp>
            <p:nvSpPr>
              <p:cNvPr id="66" name="Oval 6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9</a:t>
                </a:r>
                <a:endParaRPr lang="en-US" sz="2400" dirty="0" smtClean="0">
                  <a:solidFill>
                    <a:schemeClr val="bg1"/>
                  </a:solidFill>
                </a:endParaRPr>
              </a:p>
            </p:txBody>
          </p:sp>
        </p:grpSp>
      </p:grpSp>
      <p:grpSp>
        <p:nvGrpSpPr>
          <p:cNvPr id="72" name="Group 71"/>
          <p:cNvGrpSpPr/>
          <p:nvPr/>
        </p:nvGrpSpPr>
        <p:grpSpPr>
          <a:xfrm>
            <a:off x="5495038" y="599582"/>
            <a:ext cx="1618571" cy="1136342"/>
            <a:chOff x="4057816" y="1876677"/>
            <a:chExt cx="1618571" cy="1136342"/>
          </a:xfrm>
        </p:grpSpPr>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816" y="1983688"/>
              <a:ext cx="1063358" cy="1029331"/>
            </a:xfrm>
            <a:prstGeom prst="rect">
              <a:avLst/>
            </a:prstGeom>
          </p:spPr>
        </p:pic>
        <p:grpSp>
          <p:nvGrpSpPr>
            <p:cNvPr id="69" name="Group 68"/>
            <p:cNvGrpSpPr/>
            <p:nvPr/>
          </p:nvGrpSpPr>
          <p:grpSpPr>
            <a:xfrm>
              <a:off x="4934286" y="1876677"/>
              <a:ext cx="742101" cy="627864"/>
              <a:chOff x="10606645" y="4864219"/>
              <a:chExt cx="742101" cy="627864"/>
            </a:xfrm>
          </p:grpSpPr>
          <p:sp>
            <p:nvSpPr>
              <p:cNvPr id="70" name="Oval 69"/>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E</a:t>
                </a:r>
              </a:p>
            </p:txBody>
          </p:sp>
        </p:grpSp>
      </p:grpSp>
      <p:grpSp>
        <p:nvGrpSpPr>
          <p:cNvPr id="84" name="Group 83"/>
          <p:cNvGrpSpPr/>
          <p:nvPr/>
        </p:nvGrpSpPr>
        <p:grpSpPr>
          <a:xfrm>
            <a:off x="5401981" y="1296836"/>
            <a:ext cx="1407160" cy="1138255"/>
            <a:chOff x="6937285" y="-612098"/>
            <a:chExt cx="1407160" cy="1138255"/>
          </a:xfrm>
        </p:grpSpPr>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7285" y="-470012"/>
              <a:ext cx="996169" cy="996169"/>
            </a:xfrm>
            <a:prstGeom prst="rect">
              <a:avLst/>
            </a:prstGeom>
          </p:spPr>
        </p:pic>
        <p:grpSp>
          <p:nvGrpSpPr>
            <p:cNvPr id="75" name="Group 74"/>
            <p:cNvGrpSpPr/>
            <p:nvPr/>
          </p:nvGrpSpPr>
          <p:grpSpPr>
            <a:xfrm>
              <a:off x="7602344" y="-612098"/>
              <a:ext cx="742101" cy="627864"/>
              <a:chOff x="10526019" y="4879985"/>
              <a:chExt cx="742101" cy="627864"/>
            </a:xfrm>
          </p:grpSpPr>
          <p:sp>
            <p:nvSpPr>
              <p:cNvPr id="76" name="Oval 7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10526019" y="487998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10</a:t>
                </a:r>
              </a:p>
            </p:txBody>
          </p:sp>
        </p:grpSp>
      </p:grpSp>
      <p:grpSp>
        <p:nvGrpSpPr>
          <p:cNvPr id="83" name="Group 82"/>
          <p:cNvGrpSpPr/>
          <p:nvPr/>
        </p:nvGrpSpPr>
        <p:grpSpPr>
          <a:xfrm>
            <a:off x="5575064" y="-27727"/>
            <a:ext cx="1201947" cy="894500"/>
            <a:chOff x="2706171" y="-941796"/>
            <a:chExt cx="1201947" cy="894500"/>
          </a:xfrm>
        </p:grpSpPr>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6171" y="-818428"/>
              <a:ext cx="788578" cy="771132"/>
            </a:xfrm>
            <a:prstGeom prst="rect">
              <a:avLst/>
            </a:prstGeom>
          </p:spPr>
        </p:pic>
        <p:grpSp>
          <p:nvGrpSpPr>
            <p:cNvPr id="80" name="Group 79"/>
            <p:cNvGrpSpPr/>
            <p:nvPr/>
          </p:nvGrpSpPr>
          <p:grpSpPr>
            <a:xfrm>
              <a:off x="3166017" y="-941796"/>
              <a:ext cx="742101" cy="627864"/>
              <a:chOff x="10526019" y="4879985"/>
              <a:chExt cx="742101" cy="627864"/>
            </a:xfrm>
          </p:grpSpPr>
          <p:sp>
            <p:nvSpPr>
              <p:cNvPr id="81" name="Oval 8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10526019" y="487998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11</a:t>
                </a:r>
              </a:p>
            </p:txBody>
          </p:sp>
        </p:grpSp>
      </p:grpSp>
      <p:sp>
        <p:nvSpPr>
          <p:cNvPr id="2" name="TextBox 1"/>
          <p:cNvSpPr txBox="1"/>
          <p:nvPr/>
        </p:nvSpPr>
        <p:spPr>
          <a:xfrm>
            <a:off x="646237" y="5035169"/>
            <a:ext cx="2338754"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Firefox</a:t>
            </a:r>
          </a:p>
        </p:txBody>
      </p:sp>
      <p:sp>
        <p:nvSpPr>
          <p:cNvPr id="85" name="TextBox 84"/>
          <p:cNvSpPr txBox="1"/>
          <p:nvPr/>
        </p:nvSpPr>
        <p:spPr>
          <a:xfrm>
            <a:off x="9031677" y="5147638"/>
            <a:ext cx="2662091"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Chrome</a:t>
            </a:r>
          </a:p>
        </p:txBody>
      </p:sp>
    </p:spTree>
    <p:extLst>
      <p:ext uri="{BB962C8B-B14F-4D97-AF65-F5344CB8AC3E}">
        <p14:creationId xmlns:p14="http://schemas.microsoft.com/office/powerpoint/2010/main" val="3292797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Resources for Windows </a:t>
            </a:r>
            <a:r>
              <a:rPr lang="en-US" dirty="0" err="1" smtClean="0"/>
              <a:t>Devs</a:t>
            </a:r>
            <a:endParaRPr lang="en-US" dirty="0"/>
          </a:p>
        </p:txBody>
      </p:sp>
      <p:sp>
        <p:nvSpPr>
          <p:cNvPr id="3" name="Content Placeholder 2"/>
          <p:cNvSpPr>
            <a:spLocks noGrp="1"/>
          </p:cNvSpPr>
          <p:nvPr>
            <p:ph idx="4294967295"/>
          </p:nvPr>
        </p:nvSpPr>
        <p:spPr>
          <a:xfrm>
            <a:off x="610378" y="1476465"/>
            <a:ext cx="11237681" cy="5090022"/>
          </a:xfrm>
          <a:prstGeom prst="rect">
            <a:avLst/>
          </a:prstGeom>
        </p:spPr>
        <p:txBody>
          <a:bodyPr>
            <a:normAutofit fontScale="70000" lnSpcReduction="20000"/>
          </a:bodyPr>
          <a:lstStyle/>
          <a:p>
            <a:r>
              <a:rPr lang="en-US" sz="2666" dirty="0"/>
              <a:t>Visual Studio Community Edition (free): </a:t>
            </a:r>
            <a:r>
              <a:rPr lang="en-US" sz="2666" dirty="0">
                <a:solidFill>
                  <a:srgbClr val="00B0F0"/>
                </a:solidFill>
              </a:rPr>
              <a:t>http://aka.ms/vsc2013</a:t>
            </a:r>
          </a:p>
          <a:p>
            <a:r>
              <a:rPr lang="en-US" sz="2666" dirty="0"/>
              <a:t>Ultimate Guide &amp; FAQ to Setting-up a Windows Phone Dev Environment: </a:t>
            </a:r>
            <a:r>
              <a:rPr lang="en-US" sz="2666" dirty="0">
                <a:solidFill>
                  <a:srgbClr val="00B0F0"/>
                </a:solidFill>
              </a:rPr>
              <a:t>http://aka.ms/wpdevsetup</a:t>
            </a:r>
          </a:p>
          <a:p>
            <a:r>
              <a:rPr lang="en-US" sz="2666" dirty="0"/>
              <a:t>Building Apps for Windows Blog: </a:t>
            </a:r>
            <a:r>
              <a:rPr lang="en-US" sz="2666" dirty="0">
                <a:solidFill>
                  <a:srgbClr val="00B0F0"/>
                </a:solidFill>
              </a:rPr>
              <a:t>http://blogs.windows.com/buildingapps</a:t>
            </a:r>
          </a:p>
          <a:p>
            <a:r>
              <a:rPr lang="en-US" sz="2666" dirty="0" err="1"/>
              <a:t>Dvlup</a:t>
            </a:r>
            <a:r>
              <a:rPr lang="en-US" sz="2666" dirty="0"/>
              <a:t> Challenges &amp; Rewards: </a:t>
            </a:r>
            <a:r>
              <a:rPr lang="en-US" sz="2666" dirty="0">
                <a:solidFill>
                  <a:srgbClr val="00B0F0"/>
                </a:solidFill>
              </a:rPr>
              <a:t>www.dvlup.com</a:t>
            </a:r>
            <a:endParaRPr lang="en-US" sz="2666" dirty="0"/>
          </a:p>
          <a:p>
            <a:r>
              <a:rPr lang="en-US" sz="2666" dirty="0"/>
              <a:t>Microsoft App Studio: </a:t>
            </a:r>
            <a:r>
              <a:rPr lang="en-US" sz="2666" dirty="0">
                <a:solidFill>
                  <a:srgbClr val="00B0F0"/>
                </a:solidFill>
              </a:rPr>
              <a:t>http://appstudio.windows.com</a:t>
            </a:r>
          </a:p>
          <a:p>
            <a:r>
              <a:rPr lang="en-US" sz="2666" dirty="0"/>
              <a:t>Nick Landry’s Blog: </a:t>
            </a:r>
            <a:r>
              <a:rPr lang="en-US" sz="2666" dirty="0">
                <a:solidFill>
                  <a:srgbClr val="00B0F0"/>
                </a:solidFill>
              </a:rPr>
              <a:t>www.AgeofMobility.com</a:t>
            </a:r>
          </a:p>
          <a:p>
            <a:r>
              <a:rPr lang="en-US" sz="2666" dirty="0"/>
              <a:t>Windows Phone Developer Magazine (online): </a:t>
            </a:r>
            <a:r>
              <a:rPr lang="en-US" sz="2666" dirty="0">
                <a:solidFill>
                  <a:srgbClr val="00B0F0"/>
                </a:solidFill>
                <a:hlinkClick r:id="rId2"/>
              </a:rPr>
              <a:t>http://flip.it/95YFG</a:t>
            </a:r>
            <a:endParaRPr lang="en-US" sz="2666" dirty="0">
              <a:solidFill>
                <a:srgbClr val="00B0F0"/>
              </a:solidFill>
            </a:endParaRPr>
          </a:p>
          <a:p>
            <a:r>
              <a:rPr lang="en-US" sz="2666" dirty="0"/>
              <a:t>Windows Phone 8.1 Jump Start Training: </a:t>
            </a:r>
            <a:r>
              <a:rPr lang="en-US" sz="2666" dirty="0">
                <a:solidFill>
                  <a:srgbClr val="00B0F0"/>
                </a:solidFill>
              </a:rPr>
              <a:t>http://aka.ms/wp81js</a:t>
            </a:r>
          </a:p>
          <a:p>
            <a:r>
              <a:rPr lang="en-US" sz="2666" dirty="0"/>
              <a:t>Windows 8.1 Universal Apps Samples Pack</a:t>
            </a:r>
            <a:br>
              <a:rPr lang="en-US" sz="2666" dirty="0"/>
            </a:br>
            <a:r>
              <a:rPr lang="en-US" sz="2666" dirty="0">
                <a:solidFill>
                  <a:srgbClr val="00B0F0"/>
                </a:solidFill>
              </a:rPr>
              <a:t>https://code.msdn.microsoft.com/windowsapps/Universal-Windows-app-cb3248c3</a:t>
            </a:r>
          </a:p>
        </p:txBody>
      </p:sp>
    </p:spTree>
    <p:extLst>
      <p:ext uri="{BB962C8B-B14F-4D97-AF65-F5344CB8AC3E}">
        <p14:creationId xmlns:p14="http://schemas.microsoft.com/office/powerpoint/2010/main" val="264141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58" y="153332"/>
            <a:ext cx="9822780" cy="1066497"/>
          </a:xfrm>
        </p:spPr>
        <p:txBody>
          <a:bodyPr rtlCol="0">
            <a:normAutofit/>
          </a:bodyPr>
          <a:lstStyle/>
          <a:p>
            <a:pPr algn="l">
              <a:defRPr/>
            </a:pPr>
            <a:r>
              <a:rPr lang="en-JM" dirty="0" smtClean="0">
                <a:solidFill>
                  <a:srgbClr val="00B0F0"/>
                </a:solidFill>
                <a:latin typeface="Segoe UI Light" panose="020B0502040204020203" pitchFamily="34" charset="0"/>
                <a:cs typeface="Segoe UI Light" panose="020B0502040204020203" pitchFamily="34" charset="0"/>
              </a:rPr>
              <a:t>Thank You!</a:t>
            </a:r>
            <a:endParaRPr lang="en-JM" dirty="0">
              <a:solidFill>
                <a:srgbClr val="00B0F0"/>
              </a:solidFill>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quarter" idx="13"/>
          </p:nvPr>
        </p:nvSpPr>
        <p:spPr/>
        <p:txBody>
          <a:bodyPr/>
          <a:lstStyle/>
          <a:p>
            <a:pPr eaLnBrk="1" hangingPunct="1">
              <a:spcBef>
                <a:spcPct val="0"/>
              </a:spcBef>
            </a:pPr>
            <a:endParaRPr lang="en-JM" dirty="0" smtClean="0">
              <a:latin typeface="Segoe UI Light" panose="020B0502040204020203" pitchFamily="34" charset="0"/>
              <a:cs typeface="Segoe UI Light" panose="020B0502040204020203" pitchFamily="34" charset="0"/>
            </a:endParaRPr>
          </a:p>
          <a:p>
            <a:pPr eaLnBrk="1" hangingPunct="1">
              <a:spcBef>
                <a:spcPct val="0"/>
              </a:spcBef>
            </a:pPr>
            <a:r>
              <a:rPr lang="en-JM" dirty="0" smtClean="0">
                <a:latin typeface="Segoe UI Light" panose="020B0502040204020203" pitchFamily="34" charset="0"/>
                <a:cs typeface="Segoe UI Light" panose="020B0502040204020203" pitchFamily="34" charset="0"/>
              </a:rPr>
              <a:t>Contact me and let me know what you build, I will be happy to help promote your projects.</a:t>
            </a:r>
          </a:p>
          <a:p>
            <a:pPr eaLnBrk="1" hangingPunct="1">
              <a:spcBef>
                <a:spcPct val="0"/>
              </a:spcBef>
            </a:pPr>
            <a:endParaRPr lang="en-JM" dirty="0" smtClean="0">
              <a:latin typeface="Segoe UI Light" panose="020B0502040204020203" pitchFamily="34" charset="0"/>
              <a:cs typeface="Segoe UI Light" panose="020B0502040204020203" pitchFamily="34" charset="0"/>
            </a:endParaRPr>
          </a:p>
        </p:txBody>
      </p:sp>
      <p:sp>
        <p:nvSpPr>
          <p:cNvPr id="18" name="Rectangle 17"/>
          <p:cNvSpPr>
            <a:spLocks noChangeArrowheads="1"/>
          </p:cNvSpPr>
          <p:nvPr/>
        </p:nvSpPr>
        <p:spPr bwMode="auto">
          <a:xfrm>
            <a:off x="7010141" y="2438682"/>
            <a:ext cx="4773845"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Blog</a:t>
            </a:r>
            <a:r>
              <a:rPr lang="en-JM" sz="1961" b="1" dirty="0">
                <a:solidFill>
                  <a:srgbClr val="505050"/>
                </a:solidFill>
                <a:latin typeface="Segoe UI Light" panose="020B0502040204020203" pitchFamily="34" charset="0"/>
                <a:cs typeface="Segoe UI Light" panose="020B0502040204020203" pitchFamily="34" charset="0"/>
              </a:rPr>
              <a:t>:</a:t>
            </a:r>
            <a:r>
              <a:rPr lang="en-JM" sz="1961" b="1" dirty="0">
                <a:solidFill>
                  <a:srgbClr val="00B0F0"/>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www.AndrewSMoll.com</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9" name="Rectangle 18"/>
          <p:cNvSpPr>
            <a:spLocks noChangeArrowheads="1"/>
          </p:cNvSpPr>
          <p:nvPr/>
        </p:nvSpPr>
        <p:spPr bwMode="auto">
          <a:xfrm>
            <a:off x="7010141" y="2817458"/>
            <a:ext cx="4672274"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Twitter:</a:t>
            </a:r>
            <a:r>
              <a:rPr lang="en-JM" sz="1961" dirty="0">
                <a:solidFill>
                  <a:srgbClr val="505050">
                    <a:lumMod val="95000"/>
                    <a:lumOff val="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a:t>
            </a:r>
            <a:r>
              <a:rPr lang="en-JM" sz="1961" dirty="0" err="1" smtClean="0">
                <a:solidFill>
                  <a:srgbClr val="00B0F0"/>
                </a:solidFill>
                <a:latin typeface="Segoe UI Light" panose="020B0502040204020203" pitchFamily="34" charset="0"/>
                <a:cs typeface="Segoe UI Light" panose="020B0502040204020203" pitchFamily="34" charset="0"/>
              </a:rPr>
              <a:t>AskTheData</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1" name="Rectangle 20"/>
          <p:cNvSpPr>
            <a:spLocks noChangeArrowheads="1"/>
          </p:cNvSpPr>
          <p:nvPr/>
        </p:nvSpPr>
        <p:spPr bwMode="auto">
          <a:xfrm>
            <a:off x="7010143" y="3555705"/>
            <a:ext cx="4875417" cy="430826"/>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LinkedIn: </a:t>
            </a:r>
            <a:r>
              <a:rPr lang="en-JM" sz="1961" dirty="0" smtClean="0">
                <a:solidFill>
                  <a:srgbClr val="00B0F0"/>
                </a:solidFill>
                <a:latin typeface="Segoe UI Light" panose="020B0502040204020203" pitchFamily="34" charset="0"/>
                <a:cs typeface="Segoe UI Light" panose="020B0502040204020203" pitchFamily="34" charset="0"/>
              </a:rPr>
              <a:t>www.linkedin.com/in/andrewmoll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a:spLocks noChangeArrowheads="1"/>
          </p:cNvSpPr>
          <p:nvPr/>
        </p:nvSpPr>
        <p:spPr bwMode="auto">
          <a:xfrm>
            <a:off x="7004655" y="3986531"/>
            <a:ext cx="4164419" cy="424283"/>
          </a:xfrm>
          <a:prstGeom prst="rect">
            <a:avLst/>
          </a:prstGeom>
          <a:noFill/>
          <a:ln w="9525">
            <a:noFill/>
            <a:miter lim="800000"/>
            <a:headEnd/>
            <a:tailEnd/>
          </a:ln>
        </p:spPr>
        <p:txBody>
          <a:bodyPr wrap="square">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GitHub</a:t>
            </a:r>
            <a:r>
              <a:rPr lang="en-JM" sz="1961" b="1" dirty="0">
                <a:solidFill>
                  <a:srgbClr val="505050">
                    <a:lumMod val="75000"/>
                    <a:lumOff val="25000"/>
                  </a:srgbClr>
                </a:solidFill>
                <a:latin typeface="Segoe UI Light" panose="020B0502040204020203" pitchFamily="34" charset="0"/>
                <a:cs typeface="Segoe UI Light" panose="020B0502040204020203" pitchFamily="34" charset="0"/>
              </a:rPr>
              <a:t>: </a:t>
            </a:r>
            <a:r>
              <a:rPr lang="en-JM" sz="1961" dirty="0" smtClean="0">
                <a:solidFill>
                  <a:srgbClr val="00B0F0"/>
                </a:solidFill>
                <a:latin typeface="Segoe UI Light" panose="020B0502040204020203" pitchFamily="34" charset="0"/>
                <a:cs typeface="Segoe UI Light" panose="020B0502040204020203" pitchFamily="34" charset="0"/>
              </a:rPr>
              <a:t>github.com/</a:t>
            </a:r>
            <a:r>
              <a:rPr lang="en-JM" sz="1961" dirty="0" err="1" smtClean="0">
                <a:solidFill>
                  <a:srgbClr val="00B0F0"/>
                </a:solidFill>
                <a:latin typeface="Segoe UI Light" panose="020B0502040204020203" pitchFamily="34" charset="0"/>
                <a:cs typeface="Segoe UI Light" panose="020B0502040204020203" pitchFamily="34" charset="0"/>
              </a:rPr>
              <a:t>AndrewMoll</a:t>
            </a:r>
            <a:endParaRPr lang="en-JM" sz="1961" dirty="0">
              <a:solidFill>
                <a:srgbClr val="00B0F0"/>
              </a:solidFill>
              <a:latin typeface="Segoe UI Light" panose="020B0502040204020203" pitchFamily="34" charset="0"/>
              <a:cs typeface="Segoe UI Light" panose="020B0502040204020203" pitchFamily="34" charset="0"/>
            </a:endParaRPr>
          </a:p>
        </p:txBody>
      </p:sp>
      <p:sp>
        <p:nvSpPr>
          <p:cNvPr id="12" name="Rectangle 11"/>
          <p:cNvSpPr>
            <a:spLocks noChangeArrowheads="1"/>
          </p:cNvSpPr>
          <p:nvPr/>
        </p:nvSpPr>
        <p:spPr bwMode="auto">
          <a:xfrm>
            <a:off x="7004655" y="3199408"/>
            <a:ext cx="4469132" cy="430826"/>
          </a:xfrm>
          <a:prstGeom prst="rect">
            <a:avLst/>
          </a:prstGeom>
          <a:noFill/>
          <a:ln w="9525">
            <a:noFill/>
            <a:miter lim="800000"/>
            <a:headEnd/>
            <a:tailEnd/>
          </a:ln>
        </p:spPr>
        <p:txBody>
          <a:bodyPr>
            <a:spAutoFit/>
          </a:bodyPr>
          <a:lstStyle/>
          <a:p>
            <a:pPr defTabSz="914139">
              <a:lnSpc>
                <a:spcPct val="110000"/>
              </a:lnSpc>
              <a:defRPr/>
            </a:pPr>
            <a:r>
              <a:rPr lang="en-JM" sz="1961" b="1" dirty="0">
                <a:solidFill>
                  <a:srgbClr val="505050">
                    <a:lumMod val="95000"/>
                    <a:lumOff val="5000"/>
                  </a:srgbClr>
                </a:solidFill>
                <a:latin typeface="Segoe UI Light" panose="020B0502040204020203" pitchFamily="34" charset="0"/>
                <a:cs typeface="Segoe UI Light" panose="020B0502040204020203" pitchFamily="34" charset="0"/>
              </a:rPr>
              <a:t>Email: </a:t>
            </a:r>
            <a:r>
              <a:rPr lang="en-JM" sz="1961" dirty="0" smtClean="0">
                <a:solidFill>
                  <a:srgbClr val="00B0F0"/>
                </a:solidFill>
                <a:latin typeface="Segoe UI Light" panose="020B0502040204020203" pitchFamily="34" charset="0"/>
                <a:cs typeface="Segoe UI Light" panose="020B0502040204020203" pitchFamily="34" charset="0"/>
              </a:rPr>
              <a:t>Andrew.Moll@microsoft.com</a:t>
            </a:r>
            <a:endParaRPr lang="en-JM" sz="1961" dirty="0">
              <a:solidFill>
                <a:srgbClr val="00B0F0"/>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26522"/>
            <a:ext cx="6096000" cy="3467100"/>
          </a:xfrm>
          <a:prstGeom prst="rect">
            <a:avLst/>
          </a:prstGeom>
        </p:spPr>
      </p:pic>
    </p:spTree>
    <p:extLst>
      <p:ext uri="{BB962C8B-B14F-4D97-AF65-F5344CB8AC3E}">
        <p14:creationId xmlns:p14="http://schemas.microsoft.com/office/powerpoint/2010/main" val="2908879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5" y="1281"/>
            <a:ext cx="12190271" cy="6856054"/>
          </a:xfrm>
          <a:prstGeom prst="rect">
            <a:avLst/>
          </a:prstGeom>
          <a:solidFill>
            <a:srgbClr val="0072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289995" y="468441"/>
            <a:ext cx="12716723" cy="806385"/>
          </a:xfrm>
          <a:prstGeom prst="rect">
            <a:avLst/>
          </a:prstGeom>
          <a:noFill/>
        </p:spPr>
        <p:txBody>
          <a:bodyPr wrap="square" lIns="179259" tIns="143407" rIns="179259" bIns="143407" rtlCol="0">
            <a:spAutoFit/>
          </a:bodyPr>
          <a:lstStyle/>
          <a:p>
            <a:pPr>
              <a:lnSpc>
                <a:spcPct val="70000"/>
              </a:lnSpc>
              <a:spcAft>
                <a:spcPts val="588"/>
              </a:spcAft>
            </a:pPr>
            <a:r>
              <a:rPr lang="en-US" sz="4704" spc="-245" dirty="0">
                <a:solidFill>
                  <a:srgbClr val="FFFFFF"/>
                </a:solidFill>
                <a:latin typeface="Segoe UI Light"/>
                <a:cs typeface="Segoe UI Semibold" panose="020B0702040204020203" pitchFamily="34" charset="0"/>
              </a:rPr>
              <a:t>Microsoft Edge</a:t>
            </a:r>
          </a:p>
        </p:txBody>
      </p:sp>
      <p:sp>
        <p:nvSpPr>
          <p:cNvPr id="2" name="Rectangle 1"/>
          <p:cNvSpPr/>
          <p:nvPr/>
        </p:nvSpPr>
        <p:spPr>
          <a:xfrm>
            <a:off x="717451" y="2084363"/>
            <a:ext cx="6189556" cy="3711234"/>
          </a:xfrm>
          <a:prstGeom prst="rect">
            <a:avLst/>
          </a:prstGeom>
        </p:spPr>
        <p:txBody>
          <a:bodyPr wrap="square">
            <a:spAutoFit/>
          </a:bodyPr>
          <a:lstStyle/>
          <a:p>
            <a:pPr>
              <a:spcAft>
                <a:spcPts val="2353"/>
              </a:spcAft>
            </a:pPr>
            <a:r>
              <a:rPr lang="en-US" sz="3529" dirty="0">
                <a:gradFill>
                  <a:gsLst>
                    <a:gs pos="1250">
                      <a:srgbClr val="FFFFFF"/>
                    </a:gs>
                    <a:gs pos="100000">
                      <a:srgbClr val="FFFFFF"/>
                    </a:gs>
                  </a:gsLst>
                  <a:lin ang="5400000" scaled="0"/>
                </a:gradFill>
                <a:latin typeface="Segoe UI Light"/>
              </a:rPr>
              <a:t>Aka “Project Spartan”</a:t>
            </a:r>
          </a:p>
          <a:p>
            <a:pPr>
              <a:spcAft>
                <a:spcPts val="2353"/>
              </a:spcAft>
            </a:pPr>
            <a:r>
              <a:rPr lang="en-US" sz="3529" dirty="0">
                <a:gradFill>
                  <a:gsLst>
                    <a:gs pos="1250">
                      <a:srgbClr val="FFFFFF"/>
                    </a:gs>
                    <a:gs pos="100000">
                      <a:srgbClr val="FFFFFF"/>
                    </a:gs>
                  </a:gsLst>
                  <a:lin ang="5400000" scaled="0"/>
                </a:gradFill>
                <a:latin typeface="Segoe UI Light"/>
              </a:rPr>
              <a:t>Only browser with Cortana, </a:t>
            </a:r>
            <a:br>
              <a:rPr lang="en-US" sz="3529" dirty="0">
                <a:gradFill>
                  <a:gsLst>
                    <a:gs pos="1250">
                      <a:srgbClr val="FFFFFF"/>
                    </a:gs>
                    <a:gs pos="100000">
                      <a:srgbClr val="FFFFFF"/>
                    </a:gs>
                  </a:gsLst>
                  <a:lin ang="5400000" scaled="0"/>
                </a:gradFill>
                <a:latin typeface="Segoe UI Light"/>
              </a:rPr>
            </a:br>
            <a:r>
              <a:rPr lang="en-US" sz="3529" dirty="0">
                <a:gradFill>
                  <a:gsLst>
                    <a:gs pos="1250">
                      <a:srgbClr val="FFFFFF"/>
                    </a:gs>
                    <a:gs pos="100000">
                      <a:srgbClr val="FFFFFF"/>
                    </a:gs>
                  </a:gsLst>
                  <a:lin ang="5400000" scaled="0"/>
                </a:gradFill>
                <a:latin typeface="Segoe UI Light"/>
              </a:rPr>
              <a:t>to get more done on the web</a:t>
            </a:r>
          </a:p>
          <a:p>
            <a:pPr>
              <a:spcAft>
                <a:spcPts val="2353"/>
              </a:spcAft>
            </a:pPr>
            <a:r>
              <a:rPr lang="en-US" sz="3529" dirty="0">
                <a:gradFill>
                  <a:gsLst>
                    <a:gs pos="1250">
                      <a:srgbClr val="FFFFFF"/>
                    </a:gs>
                    <a:gs pos="100000">
                      <a:srgbClr val="FFFFFF"/>
                    </a:gs>
                  </a:gsLst>
                  <a:lin ang="5400000" scaled="0"/>
                </a:gradFill>
                <a:latin typeface="Segoe UI Light"/>
              </a:rPr>
              <a:t>Distraction-free, offline reading</a:t>
            </a:r>
          </a:p>
          <a:p>
            <a:pPr>
              <a:spcAft>
                <a:spcPts val="2353"/>
              </a:spcAft>
            </a:pPr>
            <a:r>
              <a:rPr lang="en-US" sz="3529" dirty="0">
                <a:gradFill>
                  <a:gsLst>
                    <a:gs pos="1250">
                      <a:srgbClr val="FFFFFF"/>
                    </a:gs>
                    <a:gs pos="100000">
                      <a:srgbClr val="FFFFFF"/>
                    </a:gs>
                  </a:gsLst>
                  <a:lin ang="5400000" scaled="0"/>
                </a:gradFill>
                <a:latin typeface="Segoe UI Light"/>
              </a:rPr>
              <a:t>Built-in note-taking &amp; sharing</a:t>
            </a:r>
          </a:p>
        </p:txBody>
      </p:sp>
      <p:pic>
        <p:nvPicPr>
          <p:cNvPr id="3" name="Picture 2"/>
          <p:cNvPicPr>
            <a:picLocks noChangeAspect="1"/>
          </p:cNvPicPr>
          <p:nvPr/>
        </p:nvPicPr>
        <p:blipFill rotWithShape="1">
          <a:blip r:embed="rId3"/>
          <a:srcRect l="19129"/>
          <a:stretch/>
        </p:blipFill>
        <p:spPr>
          <a:xfrm>
            <a:off x="7260590" y="2792218"/>
            <a:ext cx="4669458" cy="3243765"/>
          </a:xfrm>
          <a:prstGeom prst="rect">
            <a:avLst/>
          </a:prstGeom>
        </p:spPr>
      </p:pic>
      <p:pic>
        <p:nvPicPr>
          <p:cNvPr id="7" name="Picture 6"/>
          <p:cNvPicPr>
            <a:picLocks noChangeAspect="1"/>
          </p:cNvPicPr>
          <p:nvPr/>
        </p:nvPicPr>
        <p:blipFill rotWithShape="1">
          <a:blip r:embed="rId3"/>
          <a:srcRect t="17838" r="78628" b="22816"/>
          <a:stretch/>
        </p:blipFill>
        <p:spPr>
          <a:xfrm>
            <a:off x="8880580" y="137835"/>
            <a:ext cx="1661494" cy="2591998"/>
          </a:xfrm>
          <a:prstGeom prst="rect">
            <a:avLst/>
          </a:prstGeom>
        </p:spPr>
      </p:pic>
    </p:spTree>
    <p:extLst>
      <p:ext uri="{BB962C8B-B14F-4D97-AF65-F5344CB8AC3E}">
        <p14:creationId xmlns:p14="http://schemas.microsoft.com/office/powerpoint/2010/main" val="452757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276483684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D0AFCE-D25C-4B4B-AA36-CC57F5A3164B}">
  <ds:schemaRefs>
    <ds:schemaRef ds:uri="http://purl.org/dc/terms/"/>
    <ds:schemaRef ds:uri="http://schemas.microsoft.com/office/infopath/2007/PartnerControls"/>
    <ds:schemaRef ds:uri="27aa9422-7f1f-4c84-9cdf-302b1a67e513"/>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05FD27EB-CB97-4E61-B9E7-0CFF7914CBAF"/>
    <ds:schemaRef ds:uri="http://www.w3.org/XML/1998/namespace"/>
    <ds:schemaRef ds:uri="http://purl.org/dc/dcmitype/"/>
  </ds:schemaRefs>
</ds:datastoreItem>
</file>

<file path=customXml/itemProps2.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7C19CD-8618-45A6-8ABF-A4476A75B1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1540</Words>
  <Application>Microsoft Office PowerPoint</Application>
  <PresentationFormat>Widescreen</PresentationFormat>
  <Paragraphs>303</Paragraphs>
  <Slides>32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Consolas</vt:lpstr>
      <vt:lpstr>ＭＳ Ｐゴシック</vt:lpstr>
      <vt:lpstr>Segoe UI</vt:lpstr>
      <vt:lpstr>Segoe UI Light</vt:lpstr>
      <vt:lpstr>Segoe UI Semibold</vt:lpstr>
      <vt:lpstr>Wingdings</vt:lpstr>
      <vt:lpstr>PPT%20Theme</vt:lpstr>
      <vt:lpstr>Getting Started with Windows 10</vt:lpstr>
      <vt:lpstr>PowerPoint Presentation</vt:lpstr>
      <vt:lpstr>PowerPoint Presentation</vt:lpstr>
      <vt:lpstr>PowerPoint Presentation</vt:lpstr>
      <vt:lpstr>PowerPoint Presentation</vt:lpstr>
      <vt:lpstr>The convergence journey</vt:lpstr>
      <vt:lpstr>Introducing  the UWP</vt:lpstr>
      <vt:lpstr>Windows Core</vt:lpstr>
      <vt:lpstr>PowerPoint Presentation</vt:lpstr>
      <vt:lpstr>PowerPoint Presentation</vt:lpstr>
      <vt:lpstr>Universal Windows Platform</vt:lpstr>
      <vt:lpstr>Apps don't target Windows 10, apps target the platform</vt:lpstr>
      <vt:lpstr>PowerPoint Presentation</vt:lpstr>
      <vt:lpstr>Windows app</vt:lpstr>
      <vt:lpstr>Platform extensions</vt:lpstr>
      <vt:lpstr>Test capabilities at runtime</vt:lpstr>
      <vt:lpstr>PowerPoint Presentation</vt:lpstr>
      <vt:lpstr>Universal Windows Platform</vt:lpstr>
      <vt:lpstr>Adaptive design</vt:lpstr>
      <vt:lpstr>Adaptive design</vt:lpstr>
      <vt:lpstr>Tailored design</vt:lpstr>
      <vt:lpstr>Developer unlock</vt:lpstr>
      <vt:lpstr>App Studio</vt:lpstr>
      <vt:lpstr>.NET Native</vt:lpstr>
      <vt:lpstr>Every Windows app will be compiled with .Net Native</vt:lpstr>
      <vt:lpstr>Real benefits with .Net Native</vt:lpstr>
      <vt:lpstr>PowerPoint Presentation</vt:lpstr>
      <vt:lpstr>Continuum for Convertibles and Phones</vt:lpstr>
      <vt:lpstr>PowerPoint Presentation</vt:lpstr>
      <vt:lpstr>Technical Resources for Windows Devs</vt:lpstr>
      <vt:lpstr>Thank You!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2015-06-26T00:01:08Z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